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63" r:id="rId3"/>
    <p:sldId id="264" r:id="rId4"/>
    <p:sldId id="265" r:id="rId5"/>
    <p:sldId id="262" r:id="rId6"/>
    <p:sldId id="266" r:id="rId7"/>
    <p:sldId id="267" r:id="rId8"/>
    <p:sldId id="282" r:id="rId9"/>
    <p:sldId id="290" r:id="rId10"/>
    <p:sldId id="258" r:id="rId11"/>
    <p:sldId id="259" r:id="rId12"/>
    <p:sldId id="306" r:id="rId13"/>
    <p:sldId id="295" r:id="rId14"/>
    <p:sldId id="272" r:id="rId15"/>
    <p:sldId id="279" r:id="rId16"/>
    <p:sldId id="280" r:id="rId17"/>
    <p:sldId id="271" r:id="rId18"/>
    <p:sldId id="276" r:id="rId19"/>
    <p:sldId id="281" r:id="rId20"/>
    <p:sldId id="308" r:id="rId21"/>
    <p:sldId id="309" r:id="rId22"/>
    <p:sldId id="310" r:id="rId23"/>
    <p:sldId id="277" r:id="rId24"/>
    <p:sldId id="273" r:id="rId25"/>
    <p:sldId id="275" r:id="rId26"/>
    <p:sldId id="298" r:id="rId27"/>
    <p:sldId id="302" r:id="rId28"/>
    <p:sldId id="301" r:id="rId29"/>
    <p:sldId id="303" r:id="rId30"/>
    <p:sldId id="297" r:id="rId31"/>
    <p:sldId id="299" r:id="rId32"/>
    <p:sldId id="274" r:id="rId33"/>
    <p:sldId id="278" r:id="rId34"/>
    <p:sldId id="283" r:id="rId35"/>
    <p:sldId id="285" r:id="rId36"/>
    <p:sldId id="284" r:id="rId37"/>
    <p:sldId id="257" r:id="rId38"/>
    <p:sldId id="293" r:id="rId39"/>
    <p:sldId id="268" r:id="rId40"/>
    <p:sldId id="269" r:id="rId41"/>
    <p:sldId id="288" r:id="rId42"/>
    <p:sldId id="289" r:id="rId43"/>
    <p:sldId id="270" r:id="rId44"/>
    <p:sldId id="304" r:id="rId45"/>
    <p:sldId id="305" r:id="rId46"/>
    <p:sldId id="286" r:id="rId47"/>
    <p:sldId id="287" r:id="rId48"/>
    <p:sldId id="291" r:id="rId49"/>
    <p:sldId id="294" r:id="rId50"/>
    <p:sldId id="307" r:id="rId51"/>
    <p:sldId id="292" r:id="rId52"/>
    <p:sldId id="311"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52" autoAdjust="0"/>
    <p:restoredTop sz="94660"/>
  </p:normalViewPr>
  <p:slideViewPr>
    <p:cSldViewPr snapToGrid="0" snapToObjects="1">
      <p:cViewPr>
        <p:scale>
          <a:sx n="95" d="100"/>
          <a:sy n="95" d="100"/>
        </p:scale>
        <p:origin x="-456" y="-4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BE172-391C-9840-8B4E-4660C5F31327}" type="datetimeFigureOut">
              <a:rPr lang="en-US" smtClean="0"/>
              <a:t>5/9/16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DB6E41-9E41-D748-AE5B-1B28CCA89694}" type="slidenum">
              <a:rPr lang="en-US" smtClean="0"/>
              <a:t>‹#›</a:t>
            </a:fld>
            <a:endParaRPr lang="en-US"/>
          </a:p>
        </p:txBody>
      </p:sp>
    </p:spTree>
    <p:extLst>
      <p:ext uri="{BB962C8B-B14F-4D97-AF65-F5344CB8AC3E}">
        <p14:creationId xmlns:p14="http://schemas.microsoft.com/office/powerpoint/2010/main" val="33340937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metadata-based policy is not concerned with anything having to do with time or ordering, only with what action needs to be taken when the system is in a particular state. This factoring allows multiple policies to be plugged in without changing controller design or network implementation.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TileLink</a:t>
            </a:r>
            <a:r>
              <a:rPr lang="en-US" sz="1200" kern="1200" dirty="0" smtClean="0">
                <a:solidFill>
                  <a:schemeClr val="tx1"/>
                </a:solidFill>
                <a:effectLst/>
                <a:latin typeface="+mn-lt"/>
                <a:ea typeface="+mn-ea"/>
                <a:cs typeface="+mn-cs"/>
              </a:rPr>
              <a:t> framework determines what types of messages any coherence policy methods can possibly output. It is not concerned with which messages should be sent under what conditions, just the relative priority and allowed orderings of the general message types. This factoring allows multiple network implementations to be plugged in without changing controller design or policy contents.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Message flow factoring allows the pipeline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implementation of the cache controller logic to be changed without requiring changes to the policy description or network implementation. </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Agent implementations use both other abstractions to simplify their code density and increase code reuse, and</a:t>
            </a:r>
          </a:p>
          <a:p>
            <a:r>
              <a:rPr lang="en-US" sz="1200" kern="1200" dirty="0" smtClean="0">
                <a:solidFill>
                  <a:schemeClr val="tx1"/>
                </a:solidFill>
                <a:latin typeface="+mn-lt"/>
                <a:ea typeface="+mn-ea"/>
                <a:cs typeface="+mn-cs"/>
              </a:rPr>
              <a:t>both abstractions provide structure to the high-level, global message flows that can be productively verified.</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DB6E41-9E41-D748-AE5B-1B28CCA89694}" type="slidenum">
              <a:rPr lang="en-US" smtClean="0"/>
              <a:t>33</a:t>
            </a:fld>
            <a:endParaRPr lang="en-US"/>
          </a:p>
        </p:txBody>
      </p:sp>
    </p:spTree>
    <p:extLst>
      <p:ext uri="{BB962C8B-B14F-4D97-AF65-F5344CB8AC3E}">
        <p14:creationId xmlns:p14="http://schemas.microsoft.com/office/powerpoint/2010/main" val="249841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By separating information about timing from policy decisions, policy designers only have to consider</a:t>
            </a:r>
          </a:p>
          <a:p>
            <a:r>
              <a:rPr lang="en-US" sz="1200" kern="1200" dirty="0" smtClean="0">
                <a:solidFill>
                  <a:schemeClr val="tx1"/>
                </a:solidFill>
                <a:latin typeface="+mn-lt"/>
                <a:ea typeface="+mn-ea"/>
                <a:cs typeface="+mn-cs"/>
              </a:rPr>
              <a:t>current state and desired operation, yet know what general type of message needs be produced.</a:t>
            </a:r>
          </a:p>
          <a:p>
            <a:r>
              <a:rPr lang="en-US" sz="1200" kern="1200" dirty="0" smtClean="0">
                <a:solidFill>
                  <a:schemeClr val="tx1"/>
                </a:solidFill>
                <a:latin typeface="+mn-lt"/>
                <a:ea typeface="+mn-ea"/>
                <a:cs typeface="+mn-cs"/>
              </a:rPr>
              <a:t>By eliding information about policy from the networking substrate, </a:t>
            </a:r>
            <a:r>
              <a:rPr lang="en-US" sz="1200" kern="1200" dirty="0" err="1" smtClean="0">
                <a:solidFill>
                  <a:schemeClr val="tx1"/>
                </a:solidFill>
                <a:latin typeface="+mn-lt"/>
                <a:ea typeface="+mn-ea"/>
                <a:cs typeface="+mn-cs"/>
              </a:rPr>
              <a:t>NoC</a:t>
            </a:r>
            <a:r>
              <a:rPr lang="en-US" sz="1200" kern="1200" dirty="0" smtClean="0">
                <a:solidFill>
                  <a:schemeClr val="tx1"/>
                </a:solidFill>
                <a:latin typeface="+mn-lt"/>
                <a:ea typeface="+mn-ea"/>
                <a:cs typeface="+mn-cs"/>
              </a:rPr>
              <a:t> designers know what priority channels to provision</a:t>
            </a:r>
          </a:p>
          <a:p>
            <a:r>
              <a:rPr lang="en-US" sz="1200" kern="1200" dirty="0" smtClean="0">
                <a:solidFill>
                  <a:schemeClr val="tx1"/>
                </a:solidFill>
                <a:latin typeface="+mn-lt"/>
                <a:ea typeface="+mn-ea"/>
                <a:cs typeface="+mn-cs"/>
              </a:rPr>
              <a:t>to support any compatible policy.</a:t>
            </a:r>
          </a:p>
          <a:p>
            <a:endParaRPr lang="en-US" dirty="0"/>
          </a:p>
        </p:txBody>
      </p:sp>
      <p:sp>
        <p:nvSpPr>
          <p:cNvPr id="4" name="Slide Number Placeholder 3"/>
          <p:cNvSpPr>
            <a:spLocks noGrp="1"/>
          </p:cNvSpPr>
          <p:nvPr>
            <p:ph type="sldNum" sz="quarter" idx="10"/>
          </p:nvPr>
        </p:nvSpPr>
        <p:spPr/>
        <p:txBody>
          <a:bodyPr/>
          <a:lstStyle/>
          <a:p>
            <a:fld id="{97DB6E41-9E41-D748-AE5B-1B28CCA89694}" type="slidenum">
              <a:rPr lang="en-US" smtClean="0"/>
              <a:t>34</a:t>
            </a:fld>
            <a:endParaRPr lang="en-US"/>
          </a:p>
        </p:txBody>
      </p:sp>
    </p:spTree>
    <p:extLst>
      <p:ext uri="{BB962C8B-B14F-4D97-AF65-F5344CB8AC3E}">
        <p14:creationId xmlns:p14="http://schemas.microsoft.com/office/powerpoint/2010/main" val="113898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TileLink</a:t>
            </a:r>
            <a:r>
              <a:rPr lang="en-US" sz="1200" kern="1200" dirty="0" smtClean="0">
                <a:solidFill>
                  <a:schemeClr val="tx1"/>
                </a:solidFill>
                <a:latin typeface="+mn-lt"/>
                <a:ea typeface="+mn-ea"/>
                <a:cs typeface="+mn-cs"/>
              </a:rPr>
              <a:t> transactions</a:t>
            </a:r>
            <a:r>
              <a:rPr lang="en-US" sz="1200" kern="1200" baseline="0" dirty="0" smtClean="0">
                <a:solidFill>
                  <a:schemeClr val="tx1"/>
                </a:solidFill>
                <a:latin typeface="+mn-lt"/>
                <a:ea typeface="+mn-ea"/>
                <a:cs typeface="+mn-cs"/>
              </a:rPr>
              <a:t> limit the shape of possible messages flows by declaring which ones are safe to compose.</a:t>
            </a:r>
          </a:p>
          <a:p>
            <a:r>
              <a:rPr lang="en-US" sz="1200" kern="1200" baseline="0" dirty="0" smtClean="0">
                <a:solidFill>
                  <a:schemeClr val="tx1"/>
                </a:solidFill>
                <a:latin typeface="+mn-lt"/>
                <a:ea typeface="+mn-ea"/>
                <a:cs typeface="+mn-cs"/>
              </a:rPr>
              <a:t>Message flows serve as the glue that link </a:t>
            </a:r>
            <a:r>
              <a:rPr lang="en-US" sz="1200" kern="1200" baseline="0" dirty="0" err="1" smtClean="0">
                <a:solidFill>
                  <a:schemeClr val="tx1"/>
                </a:solidFill>
                <a:latin typeface="+mn-lt"/>
                <a:ea typeface="+mn-ea"/>
                <a:cs typeface="+mn-cs"/>
              </a:rPr>
              <a:t>TileLink</a:t>
            </a:r>
            <a:r>
              <a:rPr lang="en-US" sz="1200" kern="1200" baseline="0" dirty="0" smtClean="0">
                <a:solidFill>
                  <a:schemeClr val="tx1"/>
                </a:solidFill>
                <a:latin typeface="+mn-lt"/>
                <a:ea typeface="+mn-ea"/>
                <a:cs typeface="+mn-cs"/>
              </a:rPr>
              <a:t> sub-flows together based on info from local storage</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7DB6E41-9E41-D748-AE5B-1B28CCA89694}" type="slidenum">
              <a:rPr lang="en-US" smtClean="0"/>
              <a:t>35</a:t>
            </a:fld>
            <a:endParaRPr lang="en-US"/>
          </a:p>
        </p:txBody>
      </p:sp>
    </p:spTree>
    <p:extLst>
      <p:ext uri="{BB962C8B-B14F-4D97-AF65-F5344CB8AC3E}">
        <p14:creationId xmlns:p14="http://schemas.microsoft.com/office/powerpoint/2010/main" val="1163210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Message</a:t>
            </a:r>
            <a:r>
              <a:rPr lang="en-US" baseline="0" dirty="0" smtClean="0"/>
              <a:t> flows choose </a:t>
            </a:r>
            <a:endParaRPr lang="en-US" dirty="0"/>
          </a:p>
        </p:txBody>
      </p:sp>
      <p:sp>
        <p:nvSpPr>
          <p:cNvPr id="4" name="Slide Number Placeholder 3"/>
          <p:cNvSpPr>
            <a:spLocks noGrp="1"/>
          </p:cNvSpPr>
          <p:nvPr>
            <p:ph type="sldNum" sz="quarter" idx="10"/>
          </p:nvPr>
        </p:nvSpPr>
        <p:spPr/>
        <p:txBody>
          <a:bodyPr/>
          <a:lstStyle/>
          <a:p>
            <a:fld id="{97DB6E41-9E41-D748-AE5B-1B28CCA89694}" type="slidenum">
              <a:rPr lang="en-US" smtClean="0"/>
              <a:t>37</a:t>
            </a:fld>
            <a:endParaRPr lang="en-US"/>
          </a:p>
        </p:txBody>
      </p:sp>
    </p:spTree>
    <p:extLst>
      <p:ext uri="{BB962C8B-B14F-4D97-AF65-F5344CB8AC3E}">
        <p14:creationId xmlns:p14="http://schemas.microsoft.com/office/powerpoint/2010/main" val="270922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a:t>
            </a:r>
            <a:r>
              <a:rPr lang="en-US" baseline="0" dirty="0" smtClean="0"/>
              <a:t> on </a:t>
            </a:r>
            <a:r>
              <a:rPr lang="en-US" baseline="0" dirty="0" err="1" smtClean="0"/>
              <a:t>github</a:t>
            </a:r>
            <a:endParaRPr lang="en-US" baseline="0" dirty="0" smtClean="0"/>
          </a:p>
          <a:p>
            <a:r>
              <a:rPr lang="en-US" baseline="0" dirty="0" smtClean="0"/>
              <a:t>external collaborators</a:t>
            </a:r>
          </a:p>
          <a:p>
            <a:r>
              <a:rPr lang="en-US" baseline="0" dirty="0" smtClean="0"/>
              <a:t>forks</a:t>
            </a:r>
            <a:endParaRPr lang="en-US" dirty="0" smtClean="0"/>
          </a:p>
        </p:txBody>
      </p:sp>
      <p:sp>
        <p:nvSpPr>
          <p:cNvPr id="4" name="Slide Number Placeholder 3"/>
          <p:cNvSpPr>
            <a:spLocks noGrp="1"/>
          </p:cNvSpPr>
          <p:nvPr>
            <p:ph type="sldNum" sz="quarter" idx="10"/>
          </p:nvPr>
        </p:nvSpPr>
        <p:spPr/>
        <p:txBody>
          <a:bodyPr/>
          <a:lstStyle/>
          <a:p>
            <a:fld id="{97DB6E41-9E41-D748-AE5B-1B28CCA89694}" type="slidenum">
              <a:rPr lang="en-US" smtClean="0"/>
              <a:t>38</a:t>
            </a:fld>
            <a:endParaRPr lang="en-US"/>
          </a:p>
        </p:txBody>
      </p:sp>
    </p:spTree>
    <p:extLst>
      <p:ext uri="{BB962C8B-B14F-4D97-AF65-F5344CB8AC3E}">
        <p14:creationId xmlns:p14="http://schemas.microsoft.com/office/powerpoint/2010/main" val="3651970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distinct</a:t>
            </a:r>
            <a:r>
              <a:rPr lang="en-US" baseline="0" dirty="0" smtClean="0"/>
              <a:t> lineages (each incorporating novel device technology)</a:t>
            </a:r>
          </a:p>
          <a:p>
            <a:r>
              <a:rPr lang="en-US" baseline="0" dirty="0" smtClean="0"/>
              <a:t>All from same source code base</a:t>
            </a:r>
          </a:p>
          <a:p>
            <a:r>
              <a:rPr lang="en-US" baseline="0" dirty="0" smtClean="0"/>
              <a:t>All using memory hierarchy generator</a:t>
            </a:r>
          </a:p>
          <a:p>
            <a:r>
              <a:rPr lang="en-US" baseline="0" dirty="0" smtClean="0"/>
              <a:t>From single core + </a:t>
            </a:r>
            <a:r>
              <a:rPr lang="en-US" baseline="0" dirty="0" err="1" smtClean="0"/>
              <a:t>htif</a:t>
            </a:r>
            <a:r>
              <a:rPr lang="en-US" baseline="0" dirty="0" smtClean="0"/>
              <a:t>, to multicore, to core + </a:t>
            </a:r>
            <a:r>
              <a:rPr lang="en-US" baseline="0" dirty="0" err="1" smtClean="0"/>
              <a:t>accel</a:t>
            </a:r>
            <a:r>
              <a:rPr lang="en-US" baseline="0" dirty="0" smtClean="0"/>
              <a:t>, plus L2 cache</a:t>
            </a:r>
            <a:endParaRPr lang="en-US" dirty="0"/>
          </a:p>
        </p:txBody>
      </p:sp>
      <p:sp>
        <p:nvSpPr>
          <p:cNvPr id="4" name="Slide Number Placeholder 3"/>
          <p:cNvSpPr>
            <a:spLocks noGrp="1"/>
          </p:cNvSpPr>
          <p:nvPr>
            <p:ph type="sldNum" sz="quarter" idx="10"/>
          </p:nvPr>
        </p:nvSpPr>
        <p:spPr/>
        <p:txBody>
          <a:bodyPr/>
          <a:lstStyle/>
          <a:p>
            <a:fld id="{97DB6E41-9E41-D748-AE5B-1B28CCA89694}" type="slidenum">
              <a:rPr lang="en-US" smtClean="0"/>
              <a:t>40</a:t>
            </a:fld>
            <a:endParaRPr lang="en-US"/>
          </a:p>
        </p:txBody>
      </p:sp>
    </p:spTree>
    <p:extLst>
      <p:ext uri="{BB962C8B-B14F-4D97-AF65-F5344CB8AC3E}">
        <p14:creationId xmlns:p14="http://schemas.microsoft.com/office/powerpoint/2010/main" val="122132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By bringing the power of open-source and agile hardware design to the semiconductor industry, </a:t>
            </a:r>
          </a:p>
          <a:p>
            <a:r>
              <a:rPr lang="en-US" sz="1200" kern="1200" dirty="0" err="1" smtClean="0">
                <a:solidFill>
                  <a:schemeClr val="tx1"/>
                </a:solidFill>
                <a:latin typeface="+mn-lt"/>
                <a:ea typeface="+mn-ea"/>
                <a:cs typeface="+mn-cs"/>
              </a:rPr>
              <a:t>SiFive</a:t>
            </a:r>
            <a:r>
              <a:rPr lang="en-US" sz="1200" kern="1200" dirty="0" smtClean="0">
                <a:solidFill>
                  <a:schemeClr val="tx1"/>
                </a:solidFill>
                <a:latin typeface="+mn-lt"/>
                <a:ea typeface="+mn-ea"/>
                <a:cs typeface="+mn-cs"/>
              </a:rPr>
              <a:t> reduces the cost to harness the performance and energy-efficiency of customized silicon, </a:t>
            </a:r>
          </a:p>
          <a:p>
            <a:r>
              <a:rPr lang="en-US" sz="1200" kern="1200" dirty="0" smtClean="0">
                <a:solidFill>
                  <a:schemeClr val="tx1"/>
                </a:solidFill>
                <a:latin typeface="+mn-lt"/>
                <a:ea typeface="+mn-ea"/>
                <a:cs typeface="+mn-cs"/>
              </a:rPr>
              <a:t>enabling whole new ranges of applications.</a:t>
            </a:r>
            <a:endParaRPr lang="en-US" dirty="0"/>
          </a:p>
        </p:txBody>
      </p:sp>
      <p:sp>
        <p:nvSpPr>
          <p:cNvPr id="4" name="Slide Number Placeholder 3"/>
          <p:cNvSpPr>
            <a:spLocks noGrp="1"/>
          </p:cNvSpPr>
          <p:nvPr>
            <p:ph type="sldNum" sz="quarter" idx="10"/>
          </p:nvPr>
        </p:nvSpPr>
        <p:spPr/>
        <p:txBody>
          <a:bodyPr/>
          <a:lstStyle/>
          <a:p>
            <a:fld id="{97DB6E41-9E41-D748-AE5B-1B28CCA89694}" type="slidenum">
              <a:rPr lang="en-US" smtClean="0"/>
              <a:t>42</a:t>
            </a:fld>
            <a:endParaRPr lang="en-US"/>
          </a:p>
        </p:txBody>
      </p:sp>
    </p:spTree>
    <p:extLst>
      <p:ext uri="{BB962C8B-B14F-4D97-AF65-F5344CB8AC3E}">
        <p14:creationId xmlns:p14="http://schemas.microsoft.com/office/powerpoint/2010/main" val="1937861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DB6E41-9E41-D748-AE5B-1B28CCA89694}" type="slidenum">
              <a:rPr lang="en-US" smtClean="0"/>
              <a:t>45</a:t>
            </a:fld>
            <a:endParaRPr lang="en-US"/>
          </a:p>
        </p:txBody>
      </p:sp>
    </p:spTree>
    <p:extLst>
      <p:ext uri="{BB962C8B-B14F-4D97-AF65-F5344CB8AC3E}">
        <p14:creationId xmlns:p14="http://schemas.microsoft.com/office/powerpoint/2010/main" val="3453992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5F9BDE-4B51-0044-BC9D-6DD5C51B19B4}" type="datetimeFigureOut">
              <a:rPr lang="en-US" smtClean="0"/>
              <a:t>5/9/16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D206B1-DDB5-C145-8F1E-8768D4686CBF}" type="slidenum">
              <a:rPr lang="en-US" smtClean="0"/>
              <a:t>‹#›</a:t>
            </a:fld>
            <a:endParaRPr lang="en-US"/>
          </a:p>
        </p:txBody>
      </p:sp>
    </p:spTree>
    <p:extLst>
      <p:ext uri="{BB962C8B-B14F-4D97-AF65-F5344CB8AC3E}">
        <p14:creationId xmlns:p14="http://schemas.microsoft.com/office/powerpoint/2010/main" val="1179537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5F9BDE-4B51-0044-BC9D-6DD5C51B19B4}" type="datetimeFigureOut">
              <a:rPr lang="en-US" smtClean="0"/>
              <a:t>5/9/16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D206B1-DDB5-C145-8F1E-8768D4686CBF}" type="slidenum">
              <a:rPr lang="en-US" smtClean="0"/>
              <a:t>‹#›</a:t>
            </a:fld>
            <a:endParaRPr lang="en-US"/>
          </a:p>
        </p:txBody>
      </p:sp>
    </p:spTree>
    <p:extLst>
      <p:ext uri="{BB962C8B-B14F-4D97-AF65-F5344CB8AC3E}">
        <p14:creationId xmlns:p14="http://schemas.microsoft.com/office/powerpoint/2010/main" val="184410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5F9BDE-4B51-0044-BC9D-6DD5C51B19B4}" type="datetimeFigureOut">
              <a:rPr lang="en-US" smtClean="0"/>
              <a:t>5/9/16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D206B1-DDB5-C145-8F1E-8768D4686CBF}" type="slidenum">
              <a:rPr lang="en-US" smtClean="0"/>
              <a:t>‹#›</a:t>
            </a:fld>
            <a:endParaRPr lang="en-US"/>
          </a:p>
        </p:txBody>
      </p:sp>
    </p:spTree>
    <p:extLst>
      <p:ext uri="{BB962C8B-B14F-4D97-AF65-F5344CB8AC3E}">
        <p14:creationId xmlns:p14="http://schemas.microsoft.com/office/powerpoint/2010/main" val="1468527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5F9BDE-4B51-0044-BC9D-6DD5C51B19B4}" type="datetimeFigureOut">
              <a:rPr lang="en-US" smtClean="0"/>
              <a:t>5/9/16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D206B1-DDB5-C145-8F1E-8768D4686CBF}" type="slidenum">
              <a:rPr lang="en-US" smtClean="0"/>
              <a:t>‹#›</a:t>
            </a:fld>
            <a:endParaRPr lang="en-US"/>
          </a:p>
        </p:txBody>
      </p:sp>
    </p:spTree>
    <p:extLst>
      <p:ext uri="{BB962C8B-B14F-4D97-AF65-F5344CB8AC3E}">
        <p14:creationId xmlns:p14="http://schemas.microsoft.com/office/powerpoint/2010/main" val="234294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5F9BDE-4B51-0044-BC9D-6DD5C51B19B4}" type="datetimeFigureOut">
              <a:rPr lang="en-US" smtClean="0"/>
              <a:t>5/9/16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D206B1-DDB5-C145-8F1E-8768D4686CBF}" type="slidenum">
              <a:rPr lang="en-US" smtClean="0"/>
              <a:t>‹#›</a:t>
            </a:fld>
            <a:endParaRPr lang="en-US"/>
          </a:p>
        </p:txBody>
      </p:sp>
    </p:spTree>
    <p:extLst>
      <p:ext uri="{BB962C8B-B14F-4D97-AF65-F5344CB8AC3E}">
        <p14:creationId xmlns:p14="http://schemas.microsoft.com/office/powerpoint/2010/main" val="2500276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5F9BDE-4B51-0044-BC9D-6DD5C51B19B4}" type="datetimeFigureOut">
              <a:rPr lang="en-US" smtClean="0"/>
              <a:t>5/9/16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D206B1-DDB5-C145-8F1E-8768D4686CBF}" type="slidenum">
              <a:rPr lang="en-US" smtClean="0"/>
              <a:t>‹#›</a:t>
            </a:fld>
            <a:endParaRPr lang="en-US"/>
          </a:p>
        </p:txBody>
      </p:sp>
    </p:spTree>
    <p:extLst>
      <p:ext uri="{BB962C8B-B14F-4D97-AF65-F5344CB8AC3E}">
        <p14:creationId xmlns:p14="http://schemas.microsoft.com/office/powerpoint/2010/main" val="1794383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5F9BDE-4B51-0044-BC9D-6DD5C51B19B4}" type="datetimeFigureOut">
              <a:rPr lang="en-US" smtClean="0"/>
              <a:t>5/9/16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D206B1-DDB5-C145-8F1E-8768D4686CBF}" type="slidenum">
              <a:rPr lang="en-US" smtClean="0"/>
              <a:t>‹#›</a:t>
            </a:fld>
            <a:endParaRPr lang="en-US"/>
          </a:p>
        </p:txBody>
      </p:sp>
    </p:spTree>
    <p:extLst>
      <p:ext uri="{BB962C8B-B14F-4D97-AF65-F5344CB8AC3E}">
        <p14:creationId xmlns:p14="http://schemas.microsoft.com/office/powerpoint/2010/main" val="1741626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5F9BDE-4B51-0044-BC9D-6DD5C51B19B4}" type="datetimeFigureOut">
              <a:rPr lang="en-US" smtClean="0"/>
              <a:t>5/9/16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D206B1-DDB5-C145-8F1E-8768D4686CBF}" type="slidenum">
              <a:rPr lang="en-US" smtClean="0"/>
              <a:t>‹#›</a:t>
            </a:fld>
            <a:endParaRPr lang="en-US"/>
          </a:p>
        </p:txBody>
      </p:sp>
    </p:spTree>
    <p:extLst>
      <p:ext uri="{BB962C8B-B14F-4D97-AF65-F5344CB8AC3E}">
        <p14:creationId xmlns:p14="http://schemas.microsoft.com/office/powerpoint/2010/main" val="2829556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5F9BDE-4B51-0044-BC9D-6DD5C51B19B4}" type="datetimeFigureOut">
              <a:rPr lang="en-US" smtClean="0"/>
              <a:t>5/9/16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D206B1-DDB5-C145-8F1E-8768D4686CBF}" type="slidenum">
              <a:rPr lang="en-US" smtClean="0"/>
              <a:t>‹#›</a:t>
            </a:fld>
            <a:endParaRPr lang="en-US"/>
          </a:p>
        </p:txBody>
      </p:sp>
    </p:spTree>
    <p:extLst>
      <p:ext uri="{BB962C8B-B14F-4D97-AF65-F5344CB8AC3E}">
        <p14:creationId xmlns:p14="http://schemas.microsoft.com/office/powerpoint/2010/main" val="1965426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5F9BDE-4B51-0044-BC9D-6DD5C51B19B4}" type="datetimeFigureOut">
              <a:rPr lang="en-US" smtClean="0"/>
              <a:t>5/9/16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D206B1-DDB5-C145-8F1E-8768D4686CBF}" type="slidenum">
              <a:rPr lang="en-US" smtClean="0"/>
              <a:t>‹#›</a:t>
            </a:fld>
            <a:endParaRPr lang="en-US"/>
          </a:p>
        </p:txBody>
      </p:sp>
    </p:spTree>
    <p:extLst>
      <p:ext uri="{BB962C8B-B14F-4D97-AF65-F5344CB8AC3E}">
        <p14:creationId xmlns:p14="http://schemas.microsoft.com/office/powerpoint/2010/main" val="140335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5F9BDE-4B51-0044-BC9D-6DD5C51B19B4}" type="datetimeFigureOut">
              <a:rPr lang="en-US" smtClean="0"/>
              <a:t>5/9/16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D206B1-DDB5-C145-8F1E-8768D4686CBF}" type="slidenum">
              <a:rPr lang="en-US" smtClean="0"/>
              <a:t>‹#›</a:t>
            </a:fld>
            <a:endParaRPr lang="en-US"/>
          </a:p>
        </p:txBody>
      </p:sp>
    </p:spTree>
    <p:extLst>
      <p:ext uri="{BB962C8B-B14F-4D97-AF65-F5344CB8AC3E}">
        <p14:creationId xmlns:p14="http://schemas.microsoft.com/office/powerpoint/2010/main" val="25073744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5F9BDE-4B51-0044-BC9D-6DD5C51B19B4}" type="datetimeFigureOut">
              <a:rPr lang="en-US" smtClean="0"/>
              <a:t>5/9/16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206B1-DDB5-C145-8F1E-8768D4686CBF}" type="slidenum">
              <a:rPr lang="en-US" smtClean="0"/>
              <a:t>‹#›</a:t>
            </a:fld>
            <a:endParaRPr lang="en-US"/>
          </a:p>
        </p:txBody>
      </p:sp>
    </p:spTree>
    <p:extLst>
      <p:ext uri="{BB962C8B-B14F-4D97-AF65-F5344CB8AC3E}">
        <p14:creationId xmlns:p14="http://schemas.microsoft.com/office/powerpoint/2010/main" val="2119174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Productive Design of Extensible On-Chip Memory Hierarchies</a:t>
            </a:r>
            <a:endParaRPr lang="en-US" dirty="0"/>
          </a:p>
        </p:txBody>
      </p:sp>
      <p:sp>
        <p:nvSpPr>
          <p:cNvPr id="3" name="Subtitle 2"/>
          <p:cNvSpPr>
            <a:spLocks noGrp="1"/>
          </p:cNvSpPr>
          <p:nvPr>
            <p:ph type="subTitle" idx="1"/>
          </p:nvPr>
        </p:nvSpPr>
        <p:spPr/>
        <p:txBody>
          <a:bodyPr/>
          <a:lstStyle/>
          <a:p>
            <a:r>
              <a:rPr lang="en-US" dirty="0" smtClean="0"/>
              <a:t>Henry Cook</a:t>
            </a:r>
          </a:p>
          <a:p>
            <a:r>
              <a:rPr lang="en-US" dirty="0" smtClean="0"/>
              <a:t>5/10/2016</a:t>
            </a:r>
          </a:p>
          <a:p>
            <a:r>
              <a:rPr lang="en-US" dirty="0" smtClean="0"/>
              <a:t>Dave Patterson, </a:t>
            </a:r>
            <a:r>
              <a:rPr lang="en-US" dirty="0" err="1" smtClean="0"/>
              <a:t>Krste</a:t>
            </a:r>
            <a:r>
              <a:rPr lang="en-US" dirty="0" smtClean="0"/>
              <a:t> </a:t>
            </a:r>
            <a:r>
              <a:rPr lang="en-US" dirty="0" err="1" smtClean="0"/>
              <a:t>Asanović</a:t>
            </a:r>
            <a:endParaRPr lang="en-US" dirty="0"/>
          </a:p>
        </p:txBody>
      </p:sp>
      <p:pic>
        <p:nvPicPr>
          <p:cNvPr id="4" name="Picture 3" descr="riscv-symbol-text-standard-wid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0926" y="6242697"/>
            <a:ext cx="2687974" cy="450203"/>
          </a:xfrm>
          <a:prstGeom prst="rect">
            <a:avLst/>
          </a:prstGeom>
        </p:spPr>
      </p:pic>
      <p:pic>
        <p:nvPicPr>
          <p:cNvPr id="6" name="Picture 5"/>
          <p:cNvPicPr>
            <a:picLocks noChangeAspect="1"/>
          </p:cNvPicPr>
          <p:nvPr/>
        </p:nvPicPr>
        <p:blipFill>
          <a:blip r:embed="rId3"/>
          <a:stretch>
            <a:fillRect/>
          </a:stretch>
        </p:blipFill>
        <p:spPr>
          <a:xfrm>
            <a:off x="80818" y="6087352"/>
            <a:ext cx="4779626" cy="68643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7678" y="127000"/>
            <a:ext cx="2051222" cy="609600"/>
          </a:xfrm>
          <a:prstGeom prst="rect">
            <a:avLst/>
          </a:prstGeom>
        </p:spPr>
      </p:pic>
      <p:pic>
        <p:nvPicPr>
          <p:cNvPr id="9" name="Picture 8" descr="ViewLarge.png"/>
          <p:cNvPicPr>
            <a:picLocks noChangeAspect="1"/>
          </p:cNvPicPr>
          <p:nvPr/>
        </p:nvPicPr>
        <p:blipFill>
          <a:blip r:embed="rId5"/>
          <a:srcRect t="10762" b="22873"/>
          <a:stretch>
            <a:fillRect/>
          </a:stretch>
        </p:blipFill>
        <p:spPr>
          <a:xfrm>
            <a:off x="80818" y="127000"/>
            <a:ext cx="1703441" cy="873707"/>
          </a:xfrm>
          <a:prstGeom prst="rect">
            <a:avLst/>
          </a:prstGeom>
          <a:effectLst>
            <a:outerShdw blurRad="50800" dist="38100" dir="2700000">
              <a:srgbClr val="000000">
                <a:alpha val="43000"/>
              </a:srgbClr>
            </a:outerShdw>
          </a:effectLst>
        </p:spPr>
      </p:pic>
    </p:spTree>
    <p:extLst>
      <p:ext uri="{BB962C8B-B14F-4D97-AF65-F5344CB8AC3E}">
        <p14:creationId xmlns:p14="http://schemas.microsoft.com/office/powerpoint/2010/main" val="4903126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Interacting Abstractions</a:t>
            </a:r>
            <a:endParaRPr lang="en-US" dirty="0"/>
          </a:p>
        </p:txBody>
      </p:sp>
      <p:pic>
        <p:nvPicPr>
          <p:cNvPr id="4" name="Content Placeholder 3"/>
          <p:cNvPicPr>
            <a:picLocks noGrp="1" noChangeAspect="1"/>
          </p:cNvPicPr>
          <p:nvPr>
            <p:ph idx="1"/>
          </p:nvPr>
        </p:nvPicPr>
        <p:blipFill>
          <a:blip r:embed="rId2"/>
          <a:srcRect l="-43035" r="-43035"/>
          <a:stretch>
            <a:fillRect/>
          </a:stretch>
        </p:blipFill>
        <p:spPr/>
      </p:pic>
      <p:sp>
        <p:nvSpPr>
          <p:cNvPr id="5" name="Rectangle 4"/>
          <p:cNvSpPr/>
          <p:nvPr/>
        </p:nvSpPr>
        <p:spPr>
          <a:xfrm>
            <a:off x="4064000" y="3209636"/>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942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a:t>
            </a:r>
            <a:r>
              <a:rPr lang="en-US" dirty="0" err="1" smtClean="0"/>
              <a:t>TileLink</a:t>
            </a:r>
            <a:endParaRPr lang="en-US" dirty="0"/>
          </a:p>
        </p:txBody>
      </p:sp>
      <p:pic>
        <p:nvPicPr>
          <p:cNvPr id="4" name="Content Placeholder 3"/>
          <p:cNvPicPr>
            <a:picLocks noGrp="1" noChangeAspect="1"/>
          </p:cNvPicPr>
          <p:nvPr>
            <p:ph idx="1"/>
          </p:nvPr>
        </p:nvPicPr>
        <p:blipFill>
          <a:blip r:embed="rId2"/>
          <a:srcRect l="-43035" r="-43035"/>
          <a:stretch>
            <a:fillRect/>
          </a:stretch>
        </p:blipFill>
        <p:spPr/>
      </p:pic>
      <p:sp>
        <p:nvSpPr>
          <p:cNvPr id="3" name="Rectangle 2"/>
          <p:cNvSpPr/>
          <p:nvPr/>
        </p:nvSpPr>
        <p:spPr>
          <a:xfrm>
            <a:off x="4064000" y="3209636"/>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0186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TileLink</a:t>
            </a:r>
            <a:r>
              <a:rPr lang="en-US" dirty="0" smtClean="0"/>
              <a:t>?</a:t>
            </a:r>
            <a:endParaRPr lang="en-US" dirty="0"/>
          </a:p>
        </p:txBody>
      </p:sp>
      <p:sp>
        <p:nvSpPr>
          <p:cNvPr id="3" name="Content Placeholder 2"/>
          <p:cNvSpPr>
            <a:spLocks noGrp="1"/>
          </p:cNvSpPr>
          <p:nvPr>
            <p:ph idx="1"/>
          </p:nvPr>
        </p:nvSpPr>
        <p:spPr/>
        <p:txBody>
          <a:bodyPr/>
          <a:lstStyle/>
          <a:p>
            <a:r>
              <a:rPr lang="en-US" dirty="0" smtClean="0"/>
              <a:t>A framework designed to be a substrate for policy transactions</a:t>
            </a:r>
          </a:p>
          <a:p>
            <a:r>
              <a:rPr lang="en-US" dirty="0" smtClean="0"/>
              <a:t>Hierarchical / composable / deadlock-free</a:t>
            </a:r>
          </a:p>
          <a:p>
            <a:r>
              <a:rPr lang="en-US" dirty="0" smtClean="0"/>
              <a:t>Built-in message types (for accelerators)</a:t>
            </a:r>
          </a:p>
          <a:p>
            <a:r>
              <a:rPr lang="en-US" dirty="0" smtClean="0"/>
              <a:t>Extensible with custom message types (for CC)</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3610234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Transactional view of cache coherence</a:t>
            </a:r>
            <a:endParaRPr lang="en-US" dirty="0"/>
          </a:p>
        </p:txBody>
      </p:sp>
      <p:pic>
        <p:nvPicPr>
          <p:cNvPr id="4" name="Content Placeholder 3" descr="tilelink.pdf"/>
          <p:cNvPicPr>
            <a:picLocks noGrp="1" noChangeAspect="1"/>
          </p:cNvPicPr>
          <p:nvPr>
            <p:ph idx="1"/>
          </p:nvPr>
        </p:nvPicPr>
        <p:blipFill>
          <a:blip r:embed="rId2">
            <a:extLst>
              <a:ext uri="{28A0092B-C50C-407E-A947-70E740481C1C}">
                <a14:useLocalDpi xmlns:a14="http://schemas.microsoft.com/office/drawing/2010/main" val="0"/>
              </a:ext>
            </a:extLst>
          </a:blip>
          <a:srcRect t="-12781" b="-12781"/>
          <a:stretch>
            <a:fillRect/>
          </a:stretch>
        </p:blipFill>
        <p:spPr>
          <a:prstGeom prst="rect">
            <a:avLst/>
          </a:prstGeom>
        </p:spPr>
      </p:pic>
    </p:spTree>
    <p:extLst>
      <p:ext uri="{BB962C8B-B14F-4D97-AF65-F5344CB8AC3E}">
        <p14:creationId xmlns:p14="http://schemas.microsoft.com/office/powerpoint/2010/main" val="11832461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Channels</a:t>
            </a:r>
            <a:endParaRPr lang="en-US" dirty="0"/>
          </a:p>
        </p:txBody>
      </p:sp>
      <p:sp>
        <p:nvSpPr>
          <p:cNvPr id="3" name="Content Placeholder 2"/>
          <p:cNvSpPr>
            <a:spLocks noGrp="1"/>
          </p:cNvSpPr>
          <p:nvPr>
            <p:ph idx="1"/>
          </p:nvPr>
        </p:nvSpPr>
        <p:spPr>
          <a:xfrm>
            <a:off x="457200" y="1600200"/>
            <a:ext cx="8058484" cy="4723063"/>
          </a:xfrm>
        </p:spPr>
        <p:txBody>
          <a:bodyPr>
            <a:normAutofit fontScale="70000" lnSpcReduction="20000"/>
          </a:bodyPr>
          <a:lstStyle/>
          <a:p>
            <a:r>
              <a:rPr lang="en-US" dirty="0" smtClean="0"/>
              <a:t>Acquire</a:t>
            </a:r>
          </a:p>
          <a:p>
            <a:pPr lvl="1"/>
            <a:r>
              <a:rPr lang="en-US" dirty="0" smtClean="0"/>
              <a:t>Initiates </a:t>
            </a:r>
            <a:r>
              <a:rPr lang="en-US" dirty="0"/>
              <a:t>a transaction to acquire access to a cache block with </a:t>
            </a:r>
            <a:r>
              <a:rPr lang="en-US" dirty="0" smtClean="0"/>
              <a:t>the proper permissions.</a:t>
            </a:r>
          </a:p>
          <a:p>
            <a:pPr lvl="1"/>
            <a:r>
              <a:rPr lang="en-US" dirty="0" smtClean="0"/>
              <a:t>Also </a:t>
            </a:r>
            <a:r>
              <a:rPr lang="en-US" dirty="0"/>
              <a:t>used to write data without caching it locally. </a:t>
            </a:r>
            <a:endParaRPr lang="en-US" dirty="0"/>
          </a:p>
          <a:p>
            <a:r>
              <a:rPr lang="en-US" dirty="0" smtClean="0"/>
              <a:t>Probe</a:t>
            </a:r>
          </a:p>
          <a:p>
            <a:pPr lvl="1"/>
            <a:r>
              <a:rPr lang="en-US" dirty="0"/>
              <a:t>Queries a client to </a:t>
            </a:r>
            <a:r>
              <a:rPr lang="en-US" dirty="0" smtClean="0"/>
              <a:t>revoke </a:t>
            </a:r>
            <a:r>
              <a:rPr lang="en-US" dirty="0"/>
              <a:t>its </a:t>
            </a:r>
            <a:r>
              <a:rPr lang="en-US" dirty="0" smtClean="0"/>
              <a:t>permissions </a:t>
            </a:r>
            <a:r>
              <a:rPr lang="en-US" smtClean="0"/>
              <a:t>on a </a:t>
            </a:r>
            <a:r>
              <a:rPr lang="en-US" dirty="0" smtClean="0"/>
              <a:t>block. </a:t>
            </a:r>
            <a:endParaRPr lang="en-US" dirty="0" smtClean="0"/>
          </a:p>
          <a:p>
            <a:r>
              <a:rPr lang="en-US" dirty="0" smtClean="0"/>
              <a:t>Release</a:t>
            </a:r>
          </a:p>
          <a:p>
            <a:pPr lvl="1"/>
            <a:r>
              <a:rPr lang="en-US" dirty="0"/>
              <a:t>Acknowledges probe receipt, releasing permissions on the </a:t>
            </a:r>
            <a:r>
              <a:rPr lang="en-US" dirty="0" smtClean="0"/>
              <a:t>block.</a:t>
            </a:r>
          </a:p>
          <a:p>
            <a:pPr lvl="1"/>
            <a:r>
              <a:rPr lang="en-US" dirty="0" smtClean="0"/>
              <a:t>Also </a:t>
            </a:r>
            <a:r>
              <a:rPr lang="en-US" dirty="0"/>
              <a:t>used to voluntarily write back dirty data. </a:t>
            </a:r>
            <a:endParaRPr lang="en-US" dirty="0" smtClean="0"/>
          </a:p>
          <a:p>
            <a:r>
              <a:rPr lang="en-US" dirty="0" smtClean="0"/>
              <a:t>Grant</a:t>
            </a:r>
          </a:p>
          <a:p>
            <a:pPr lvl="1"/>
            <a:r>
              <a:rPr lang="en-US" dirty="0"/>
              <a:t>Provides data or permissions to the original requestor, granting </a:t>
            </a:r>
            <a:r>
              <a:rPr lang="en-US" dirty="0" smtClean="0"/>
              <a:t>access </a:t>
            </a:r>
            <a:r>
              <a:rPr lang="en-US" dirty="0"/>
              <a:t>to the cache </a:t>
            </a:r>
            <a:r>
              <a:rPr lang="en-US" dirty="0" smtClean="0"/>
              <a:t>block.</a:t>
            </a:r>
          </a:p>
          <a:p>
            <a:pPr lvl="1"/>
            <a:r>
              <a:rPr lang="en-US" dirty="0" smtClean="0"/>
              <a:t>Also </a:t>
            </a:r>
            <a:r>
              <a:rPr lang="en-US" dirty="0"/>
              <a:t>used to acknowledge voluntary Releases. </a:t>
            </a:r>
            <a:endParaRPr lang="en-US" dirty="0"/>
          </a:p>
          <a:p>
            <a:r>
              <a:rPr lang="en-US" dirty="0" smtClean="0"/>
              <a:t>Finish</a:t>
            </a:r>
            <a:endParaRPr lang="en-US" dirty="0"/>
          </a:p>
          <a:p>
            <a:pPr lvl="1"/>
            <a:r>
              <a:rPr lang="en-US" dirty="0"/>
              <a:t>Final acknowledgment of transaction completion from requestor</a:t>
            </a:r>
            <a:r>
              <a:rPr lang="en-US" dirty="0" smtClean="0"/>
              <a:t>.</a:t>
            </a:r>
            <a:endParaRPr lang="en-US" dirty="0"/>
          </a:p>
        </p:txBody>
      </p:sp>
    </p:spTree>
    <p:extLst>
      <p:ext uri="{BB962C8B-B14F-4D97-AF65-F5344CB8AC3E}">
        <p14:creationId xmlns:p14="http://schemas.microsoft.com/office/powerpoint/2010/main" val="343660414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and guarantees</a:t>
            </a:r>
            <a:endParaRPr lang="en-US" dirty="0"/>
          </a:p>
        </p:txBody>
      </p:sp>
      <p:sp>
        <p:nvSpPr>
          <p:cNvPr id="3" name="Content Placeholder 2"/>
          <p:cNvSpPr>
            <a:spLocks noGrp="1"/>
          </p:cNvSpPr>
          <p:nvPr>
            <p:ph idx="1"/>
          </p:nvPr>
        </p:nvSpPr>
        <p:spPr/>
        <p:txBody>
          <a:bodyPr/>
          <a:lstStyle/>
          <a:p>
            <a:r>
              <a:rPr lang="en-US" dirty="0"/>
              <a:t>Relative </a:t>
            </a:r>
            <a:r>
              <a:rPr lang="en-US" dirty="0" smtClean="0"/>
              <a:t>channel priorities -&gt; forward </a:t>
            </a:r>
            <a:r>
              <a:rPr lang="en-US" dirty="0"/>
              <a:t>progress</a:t>
            </a:r>
          </a:p>
          <a:p>
            <a:r>
              <a:rPr lang="en-US" dirty="0" smtClean="0"/>
              <a:t>Finish messages -&gt; unordered p2p delivery</a:t>
            </a:r>
            <a:endParaRPr lang="en-US" dirty="0"/>
          </a:p>
        </p:txBody>
      </p:sp>
    </p:spTree>
    <p:extLst>
      <p:ext uri="{BB962C8B-B14F-4D97-AF65-F5344CB8AC3E}">
        <p14:creationId xmlns:p14="http://schemas.microsoft.com/office/powerpoint/2010/main" val="26536406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Manager-Client Pairing (MCP)</a:t>
            </a:r>
            <a:endParaRPr lang="en-US" dirty="0"/>
          </a:p>
        </p:txBody>
      </p:sp>
      <p:pic>
        <p:nvPicPr>
          <p:cNvPr id="4" name="Content Placeholder 3"/>
          <p:cNvPicPr>
            <a:picLocks noGrp="1" noChangeAspect="1"/>
          </p:cNvPicPr>
          <p:nvPr>
            <p:ph idx="1"/>
          </p:nvPr>
        </p:nvPicPr>
        <p:blipFill>
          <a:blip r:embed="rId2"/>
          <a:srcRect t="-14926" b="-14926"/>
          <a:stretch>
            <a:fillRect/>
          </a:stretch>
        </p:blipFill>
        <p:spPr/>
      </p:pic>
    </p:spTree>
    <p:extLst>
      <p:ext uri="{BB962C8B-B14F-4D97-AF65-F5344CB8AC3E}">
        <p14:creationId xmlns:p14="http://schemas.microsoft.com/office/powerpoint/2010/main" val="21631321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Supply </a:t>
            </a:r>
            <a:r>
              <a:rPr lang="en-US" dirty="0" smtClean="0"/>
              <a:t>concrete physical networks</a:t>
            </a:r>
            <a:endParaRPr lang="en-US" dirty="0"/>
          </a:p>
        </p:txBody>
      </p:sp>
      <p:pic>
        <p:nvPicPr>
          <p:cNvPr id="7" name="Content Placeholder 6"/>
          <p:cNvPicPr>
            <a:picLocks noGrp="1" noChangeAspect="1"/>
          </p:cNvPicPr>
          <p:nvPr>
            <p:ph idx="1"/>
          </p:nvPr>
        </p:nvPicPr>
        <p:blipFill>
          <a:blip r:embed="rId2"/>
          <a:srcRect l="-43035" r="-43035"/>
          <a:stretch>
            <a:fillRect/>
          </a:stretch>
        </p:blipFill>
        <p:spPr/>
      </p:pic>
      <p:sp>
        <p:nvSpPr>
          <p:cNvPr id="4" name="Rectangle 3"/>
          <p:cNvSpPr/>
          <p:nvPr/>
        </p:nvSpPr>
        <p:spPr>
          <a:xfrm>
            <a:off x="4064000" y="3209636"/>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2067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4: </a:t>
            </a:r>
            <a:r>
              <a:rPr lang="en-US" dirty="0" err="1" smtClean="0"/>
              <a:t>CoherencePolicy</a:t>
            </a:r>
            <a:endParaRPr lang="en-US" dirty="0"/>
          </a:p>
        </p:txBody>
      </p:sp>
      <p:pic>
        <p:nvPicPr>
          <p:cNvPr id="4" name="Content Placeholder 3"/>
          <p:cNvPicPr>
            <a:picLocks noGrp="1" noChangeAspect="1"/>
          </p:cNvPicPr>
          <p:nvPr>
            <p:ph idx="1"/>
          </p:nvPr>
        </p:nvPicPr>
        <p:blipFill>
          <a:blip r:embed="rId2"/>
          <a:srcRect l="-43035" r="-43035"/>
          <a:stretch>
            <a:fillRect/>
          </a:stretch>
        </p:blipFill>
        <p:spPr/>
      </p:pic>
      <p:sp>
        <p:nvSpPr>
          <p:cNvPr id="5" name="Rectangle 4"/>
          <p:cNvSpPr/>
          <p:nvPr/>
        </p:nvSpPr>
        <p:spPr>
          <a:xfrm>
            <a:off x="4064000" y="3209636"/>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26033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orientation in hardware</a:t>
            </a:r>
            <a:endParaRPr lang="en-US" dirty="0"/>
          </a:p>
        </p:txBody>
      </p:sp>
      <p:sp>
        <p:nvSpPr>
          <p:cNvPr id="3" name="Content Placeholder 2"/>
          <p:cNvSpPr>
            <a:spLocks noGrp="1"/>
          </p:cNvSpPr>
          <p:nvPr>
            <p:ph idx="1"/>
          </p:nvPr>
        </p:nvSpPr>
        <p:spPr/>
        <p:txBody>
          <a:bodyPr>
            <a:normAutofit/>
          </a:bodyPr>
          <a:lstStyle/>
          <a:p>
            <a:r>
              <a:rPr lang="en-US" i="1" dirty="0"/>
              <a:t>O</a:t>
            </a:r>
            <a:r>
              <a:rPr lang="en-US" i="1" dirty="0" smtClean="0"/>
              <a:t>bjects</a:t>
            </a:r>
            <a:r>
              <a:rPr lang="en-US" dirty="0" smtClean="0"/>
              <a:t> </a:t>
            </a:r>
            <a:r>
              <a:rPr lang="en-US" dirty="0"/>
              <a:t>are abstractions that contain </a:t>
            </a:r>
            <a:r>
              <a:rPr lang="en-US" i="1" dirty="0"/>
              <a:t>fields </a:t>
            </a:r>
            <a:r>
              <a:rPr lang="en-US" dirty="0"/>
              <a:t>of data that are mutated and accessed by procedural </a:t>
            </a:r>
            <a:r>
              <a:rPr lang="en-US" i="1" dirty="0"/>
              <a:t>methods </a:t>
            </a:r>
            <a:endParaRPr lang="en-US" dirty="0" smtClean="0"/>
          </a:p>
          <a:p>
            <a:pPr lvl="1"/>
            <a:r>
              <a:rPr lang="en-US" dirty="0" smtClean="0"/>
              <a:t>opaque blobs of bits</a:t>
            </a:r>
          </a:p>
          <a:p>
            <a:r>
              <a:rPr lang="en-US" dirty="0" smtClean="0"/>
              <a:t>Encapsulation</a:t>
            </a:r>
          </a:p>
          <a:p>
            <a:pPr lvl="1"/>
            <a:r>
              <a:rPr lang="en-US" dirty="0" smtClean="0"/>
              <a:t>Controller authors don’t need to know the specific format used or the meaning of individual bits</a:t>
            </a:r>
          </a:p>
          <a:p>
            <a:pPr lvl="1"/>
            <a:r>
              <a:rPr lang="en-US" dirty="0" smtClean="0"/>
              <a:t>Policy authors get a set of questions to answer</a:t>
            </a:r>
            <a:endParaRPr lang="en-US" dirty="0"/>
          </a:p>
        </p:txBody>
      </p:sp>
    </p:spTree>
    <p:extLst>
      <p:ext uri="{BB962C8B-B14F-4D97-AF65-F5344CB8AC3E}">
        <p14:creationId xmlns:p14="http://schemas.microsoft.com/office/powerpoint/2010/main" val="32145088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 </a:t>
            </a:r>
            <a:r>
              <a:rPr lang="en-US" dirty="0" smtClean="0"/>
              <a:t>of Moore’s </a:t>
            </a:r>
            <a:r>
              <a:rPr lang="en-US" dirty="0" smtClean="0"/>
              <a:t>Law?</a:t>
            </a:r>
            <a:endParaRPr lang="en-US" dirty="0"/>
          </a:p>
        </p:txBody>
      </p:sp>
      <p:sp>
        <p:nvSpPr>
          <p:cNvPr id="3" name="Content Placeholder 2"/>
          <p:cNvSpPr>
            <a:spLocks noGrp="1"/>
          </p:cNvSpPr>
          <p:nvPr>
            <p:ph idx="1"/>
          </p:nvPr>
        </p:nvSpPr>
        <p:spPr/>
        <p:txBody>
          <a:bodyPr/>
          <a:lstStyle/>
          <a:p>
            <a:r>
              <a:rPr lang="en-US" dirty="0" err="1" smtClean="0"/>
              <a:t>Dennard</a:t>
            </a:r>
            <a:r>
              <a:rPr lang="en-US" dirty="0" smtClean="0"/>
              <a:t> Scaling</a:t>
            </a:r>
          </a:p>
          <a:p>
            <a:r>
              <a:rPr lang="en-US" dirty="0" smtClean="0"/>
              <a:t>Tick/Tock </a:t>
            </a:r>
            <a:r>
              <a:rPr lang="en-US" dirty="0" smtClean="0"/>
              <a:t>broken</a:t>
            </a:r>
            <a:endParaRPr lang="en-US" dirty="0" smtClean="0"/>
          </a:p>
          <a:p>
            <a:r>
              <a:rPr lang="en-US" dirty="0" smtClean="0"/>
              <a:t>Parallelism</a:t>
            </a:r>
          </a:p>
          <a:p>
            <a:r>
              <a:rPr lang="en-US" dirty="0" smtClean="0"/>
              <a:t>Specialization</a:t>
            </a:r>
            <a:endParaRPr lang="en-US" dirty="0" smtClean="0"/>
          </a:p>
          <a:p>
            <a:r>
              <a:rPr lang="en-US" dirty="0" smtClean="0"/>
              <a:t>Design renaissance</a:t>
            </a:r>
            <a:endParaRPr lang="en-US" dirty="0"/>
          </a:p>
        </p:txBody>
      </p:sp>
      <p:pic>
        <p:nvPicPr>
          <p:cNvPr id="4" name="Picture 3"/>
          <p:cNvPicPr>
            <a:picLocks noChangeAspect="1"/>
          </p:cNvPicPr>
          <p:nvPr/>
        </p:nvPicPr>
        <p:blipFill>
          <a:blip r:embed="rId2">
            <a:grayscl/>
          </a:blip>
          <a:stretch>
            <a:fillRect/>
          </a:stretch>
        </p:blipFill>
        <p:spPr>
          <a:xfrm>
            <a:off x="5050752" y="1600200"/>
            <a:ext cx="3636048" cy="2727036"/>
          </a:xfrm>
          <a:prstGeom prst="rect">
            <a:avLst/>
          </a:prstGeom>
        </p:spPr>
      </p:pic>
    </p:spTree>
    <p:extLst>
      <p:ext uri="{BB962C8B-B14F-4D97-AF65-F5344CB8AC3E}">
        <p14:creationId xmlns:p14="http://schemas.microsoft.com/office/powerpoint/2010/main" val="426555570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Metadata</a:t>
            </a:r>
            <a:endParaRPr lang="en-US" dirty="0"/>
          </a:p>
        </p:txBody>
      </p:sp>
      <p:sp>
        <p:nvSpPr>
          <p:cNvPr id="3" name="Content Placeholder 2"/>
          <p:cNvSpPr>
            <a:spLocks noGrp="1"/>
          </p:cNvSpPr>
          <p:nvPr>
            <p:ph idx="1"/>
          </p:nvPr>
        </p:nvSpPr>
        <p:spPr/>
        <p:txBody>
          <a:bodyPr>
            <a:normAutofit fontScale="77500" lnSpcReduction="20000"/>
          </a:bodyPr>
          <a:lstStyle/>
          <a:p>
            <a:r>
              <a:rPr lang="en-US" dirty="0"/>
              <a:t>Metadata contains client state, policy determines:</a:t>
            </a:r>
          </a:p>
          <a:p>
            <a:pPr lvl="1"/>
            <a:r>
              <a:rPr lang="en-US" dirty="0"/>
              <a:t>what permissions apply to each state</a:t>
            </a:r>
          </a:p>
          <a:p>
            <a:pPr lvl="1"/>
            <a:r>
              <a:rPr lang="en-US" dirty="0"/>
              <a:t>which messages to send in response to </a:t>
            </a:r>
            <a:r>
              <a:rPr lang="en-US" dirty="0" err="1"/>
              <a:t>mem</a:t>
            </a:r>
            <a:r>
              <a:rPr lang="en-US" dirty="0"/>
              <a:t> ops or Probes</a:t>
            </a:r>
          </a:p>
          <a:p>
            <a:pPr lvl="1"/>
            <a:r>
              <a:rPr lang="en-US" dirty="0"/>
              <a:t>how to change state in response to ops, Probes, Grants</a:t>
            </a:r>
          </a:p>
          <a:p>
            <a:r>
              <a:rPr lang="en-US" dirty="0"/>
              <a:t>A sample of </a:t>
            </a:r>
            <a:r>
              <a:rPr lang="en-US" dirty="0" err="1"/>
              <a:t>ClientMetadata’s</a:t>
            </a:r>
            <a:r>
              <a:rPr lang="en-US" dirty="0"/>
              <a:t> API:</a:t>
            </a:r>
          </a:p>
          <a:p>
            <a:pPr lvl="1"/>
            <a:r>
              <a:rPr lang="en-US" dirty="0" err="1"/>
              <a:t>isValid</a:t>
            </a:r>
            <a:r>
              <a:rPr lang="en-US" dirty="0"/>
              <a:t>()</a:t>
            </a:r>
          </a:p>
          <a:p>
            <a:pPr lvl="1"/>
            <a:r>
              <a:rPr lang="en-US" dirty="0" err="1"/>
              <a:t>isHit</a:t>
            </a:r>
            <a:r>
              <a:rPr lang="en-US" dirty="0"/>
              <a:t>(</a:t>
            </a:r>
            <a:r>
              <a:rPr lang="en-US" dirty="0" err="1"/>
              <a:t>cmd</a:t>
            </a:r>
            <a:r>
              <a:rPr lang="en-US" dirty="0"/>
              <a:t>)</a:t>
            </a:r>
          </a:p>
          <a:p>
            <a:pPr lvl="1"/>
            <a:r>
              <a:rPr lang="en-US" dirty="0" err="1"/>
              <a:t>makePrimaryAcquire</a:t>
            </a:r>
            <a:r>
              <a:rPr lang="en-US" dirty="0"/>
              <a:t>(id, </a:t>
            </a:r>
            <a:r>
              <a:rPr lang="en-US" dirty="0" err="1"/>
              <a:t>addr</a:t>
            </a:r>
            <a:r>
              <a:rPr lang="en-US" dirty="0"/>
              <a:t>, </a:t>
            </a:r>
            <a:r>
              <a:rPr lang="en-US" dirty="0" err="1"/>
              <a:t>cmd</a:t>
            </a:r>
            <a:r>
              <a:rPr lang="en-US" dirty="0"/>
              <a:t>)</a:t>
            </a:r>
          </a:p>
          <a:p>
            <a:pPr lvl="1"/>
            <a:r>
              <a:rPr lang="en-US" dirty="0" err="1"/>
              <a:t>makeVoluntaryWriteback</a:t>
            </a:r>
            <a:r>
              <a:rPr lang="en-US" dirty="0"/>
              <a:t>(id, </a:t>
            </a:r>
            <a:r>
              <a:rPr lang="en-US" dirty="0" err="1"/>
              <a:t>addr</a:t>
            </a:r>
            <a:r>
              <a:rPr lang="en-US" dirty="0"/>
              <a:t>, data)</a:t>
            </a:r>
          </a:p>
          <a:p>
            <a:pPr lvl="1"/>
            <a:r>
              <a:rPr lang="en-US" dirty="0" err="1"/>
              <a:t>makeRelease</a:t>
            </a:r>
            <a:r>
              <a:rPr lang="en-US" dirty="0"/>
              <a:t>(probe, id, data)</a:t>
            </a:r>
          </a:p>
          <a:p>
            <a:pPr lvl="1"/>
            <a:r>
              <a:rPr lang="en-US" dirty="0" err="1"/>
              <a:t>onHit</a:t>
            </a:r>
            <a:r>
              <a:rPr lang="en-US" dirty="0"/>
              <a:t>(</a:t>
            </a:r>
            <a:r>
              <a:rPr lang="en-US" dirty="0" err="1"/>
              <a:t>cmd</a:t>
            </a:r>
            <a:r>
              <a:rPr lang="en-US" dirty="0"/>
              <a:t>)</a:t>
            </a:r>
          </a:p>
          <a:p>
            <a:pPr lvl="1"/>
            <a:r>
              <a:rPr lang="en-US" dirty="0" err="1"/>
              <a:t>onProbe</a:t>
            </a:r>
            <a:r>
              <a:rPr lang="en-US" dirty="0"/>
              <a:t>(probe)</a:t>
            </a:r>
          </a:p>
          <a:p>
            <a:pPr lvl="1"/>
            <a:r>
              <a:rPr lang="en-US" dirty="0" err="1"/>
              <a:t>onGrant</a:t>
            </a:r>
            <a:r>
              <a:rPr lang="en-US" dirty="0"/>
              <a:t>(incoming, outstanding)</a:t>
            </a:r>
          </a:p>
          <a:p>
            <a:endParaRPr lang="en-US" dirty="0"/>
          </a:p>
        </p:txBody>
      </p:sp>
    </p:spTree>
    <p:extLst>
      <p:ext uri="{BB962C8B-B14F-4D97-AF65-F5344CB8AC3E}">
        <p14:creationId xmlns:p14="http://schemas.microsoft.com/office/powerpoint/2010/main" val="30833433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ManagerMetadata</a:t>
            </a:r>
            <a:endParaRPr lang="en-US" dirty="0"/>
          </a:p>
        </p:txBody>
      </p:sp>
      <p:sp>
        <p:nvSpPr>
          <p:cNvPr id="3" name="Content Placeholder 2"/>
          <p:cNvSpPr>
            <a:spLocks noGrp="1"/>
          </p:cNvSpPr>
          <p:nvPr>
            <p:ph idx="1"/>
          </p:nvPr>
        </p:nvSpPr>
        <p:spPr/>
        <p:txBody>
          <a:bodyPr>
            <a:normAutofit fontScale="77500" lnSpcReduction="20000"/>
          </a:bodyPr>
          <a:lstStyle/>
          <a:p>
            <a:r>
              <a:rPr lang="en-US" dirty="0"/>
              <a:t>Metadata contains manager state </a:t>
            </a:r>
            <a:r>
              <a:rPr lang="en-US" dirty="0" smtClean="0"/>
              <a:t>and/or </a:t>
            </a:r>
            <a:r>
              <a:rPr lang="en-US" dirty="0"/>
              <a:t>sharer tracking information, policy determines:</a:t>
            </a:r>
          </a:p>
          <a:p>
            <a:pPr lvl="1"/>
            <a:r>
              <a:rPr lang="en-US" dirty="0"/>
              <a:t>what permissions apply to each state</a:t>
            </a:r>
          </a:p>
          <a:p>
            <a:pPr lvl="1"/>
            <a:r>
              <a:rPr lang="en-US" dirty="0"/>
              <a:t>which messages to send in response to Acquires or Releases</a:t>
            </a:r>
          </a:p>
          <a:p>
            <a:pPr lvl="1"/>
            <a:r>
              <a:rPr lang="en-US" dirty="0"/>
              <a:t>how to change state and sharers in response to Releases and Grants</a:t>
            </a:r>
          </a:p>
          <a:p>
            <a:r>
              <a:rPr lang="en-US" dirty="0"/>
              <a:t>A sample of </a:t>
            </a:r>
            <a:r>
              <a:rPr lang="en-US" dirty="0" err="1"/>
              <a:t>ManagerMetadata’s</a:t>
            </a:r>
            <a:r>
              <a:rPr lang="en-US" dirty="0"/>
              <a:t> API:</a:t>
            </a:r>
          </a:p>
          <a:p>
            <a:pPr lvl="1"/>
            <a:r>
              <a:rPr lang="en-US" dirty="0" err="1"/>
              <a:t>requiresProbes</a:t>
            </a:r>
            <a:r>
              <a:rPr lang="en-US" dirty="0"/>
              <a:t>(acquire)</a:t>
            </a:r>
          </a:p>
          <a:p>
            <a:pPr lvl="1"/>
            <a:r>
              <a:rPr lang="en-US" dirty="0" err="1"/>
              <a:t>makeProbe</a:t>
            </a:r>
            <a:r>
              <a:rPr lang="en-US" dirty="0"/>
              <a:t>(acquire)</a:t>
            </a:r>
          </a:p>
          <a:p>
            <a:pPr lvl="1"/>
            <a:r>
              <a:rPr lang="en-US" dirty="0" err="1"/>
              <a:t>makeProbeForVoluntaryWriteback</a:t>
            </a:r>
            <a:r>
              <a:rPr lang="en-US" dirty="0"/>
              <a:t>()</a:t>
            </a:r>
          </a:p>
          <a:p>
            <a:pPr lvl="1"/>
            <a:r>
              <a:rPr lang="en-US" dirty="0" err="1"/>
              <a:t>makeGrant</a:t>
            </a:r>
            <a:r>
              <a:rPr lang="en-US" dirty="0"/>
              <a:t>(acquire, id, data)</a:t>
            </a:r>
          </a:p>
          <a:p>
            <a:pPr lvl="1"/>
            <a:r>
              <a:rPr lang="en-US" dirty="0" err="1"/>
              <a:t>onRelease</a:t>
            </a:r>
            <a:r>
              <a:rPr lang="en-US" dirty="0"/>
              <a:t>(incoming, </a:t>
            </a:r>
            <a:r>
              <a:rPr lang="en-US" dirty="0" err="1"/>
              <a:t>source_id</a:t>
            </a:r>
            <a:r>
              <a:rPr lang="en-US" dirty="0" smtClean="0"/>
              <a:t>)</a:t>
            </a:r>
            <a:endParaRPr lang="en-US" dirty="0"/>
          </a:p>
        </p:txBody>
      </p:sp>
    </p:spTree>
    <p:extLst>
      <p:ext uri="{BB962C8B-B14F-4D97-AF65-F5344CB8AC3E}">
        <p14:creationId xmlns:p14="http://schemas.microsoft.com/office/powerpoint/2010/main" val="347476154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HierarchicalMetadata</a:t>
            </a:r>
            <a:endParaRPr lang="en-US" dirty="0"/>
          </a:p>
        </p:txBody>
      </p:sp>
      <p:sp>
        <p:nvSpPr>
          <p:cNvPr id="3" name="Content Placeholder 2"/>
          <p:cNvSpPr>
            <a:spLocks noGrp="1"/>
          </p:cNvSpPr>
          <p:nvPr>
            <p:ph idx="1"/>
          </p:nvPr>
        </p:nvSpPr>
        <p:spPr/>
        <p:txBody>
          <a:bodyPr/>
          <a:lstStyle/>
          <a:p>
            <a:r>
              <a:rPr lang="en-US" dirty="0"/>
              <a:t>A single </a:t>
            </a:r>
            <a:r>
              <a:rPr lang="en-US" dirty="0" smtClean="0"/>
              <a:t>agent </a:t>
            </a:r>
            <a:r>
              <a:rPr lang="en-US" dirty="0"/>
              <a:t>can be both a Manager with respect to inner caches and a Client with respect to some outer cache or hub</a:t>
            </a:r>
          </a:p>
          <a:p>
            <a:r>
              <a:rPr lang="en-US" dirty="0"/>
              <a:t>Has both types of </a:t>
            </a:r>
            <a:r>
              <a:rPr lang="en-US" dirty="0" smtClean="0"/>
              <a:t>metadata</a:t>
            </a:r>
            <a:endParaRPr lang="en-US" dirty="0"/>
          </a:p>
          <a:p>
            <a:r>
              <a:rPr lang="en-US" dirty="0"/>
              <a:t>Uses </a:t>
            </a:r>
            <a:r>
              <a:rPr lang="en-US" dirty="0" smtClean="0"/>
              <a:t>memory </a:t>
            </a:r>
            <a:r>
              <a:rPr lang="en-US" dirty="0"/>
              <a:t>op codes to translate </a:t>
            </a:r>
            <a:r>
              <a:rPr lang="en-US" dirty="0" smtClean="0"/>
              <a:t>Acquires, Releases </a:t>
            </a:r>
            <a:r>
              <a:rPr lang="en-US" dirty="0"/>
              <a:t>and </a:t>
            </a:r>
            <a:r>
              <a:rPr lang="en-US" dirty="0" smtClean="0"/>
              <a:t>Probes </a:t>
            </a:r>
            <a:r>
              <a:rPr lang="en-US" dirty="0"/>
              <a:t>between </a:t>
            </a:r>
            <a:r>
              <a:rPr lang="en-US" dirty="0" smtClean="0"/>
              <a:t>realms</a:t>
            </a:r>
            <a:endParaRPr lang="en-US" dirty="0"/>
          </a:p>
          <a:p>
            <a:endParaRPr lang="en-US" dirty="0"/>
          </a:p>
        </p:txBody>
      </p:sp>
    </p:spTree>
    <p:extLst>
      <p:ext uri="{BB962C8B-B14F-4D97-AF65-F5344CB8AC3E}">
        <p14:creationId xmlns:p14="http://schemas.microsoft.com/office/powerpoint/2010/main" val="19973884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Supply concrete directory format</a:t>
            </a:r>
            <a:endParaRPr lang="en-US" dirty="0"/>
          </a:p>
        </p:txBody>
      </p:sp>
      <p:pic>
        <p:nvPicPr>
          <p:cNvPr id="4" name="Content Placeholder 3"/>
          <p:cNvPicPr>
            <a:picLocks noGrp="1" noChangeAspect="1"/>
          </p:cNvPicPr>
          <p:nvPr>
            <p:ph idx="1"/>
          </p:nvPr>
        </p:nvPicPr>
        <p:blipFill>
          <a:blip r:embed="rId2"/>
          <a:srcRect l="-32633" r="-32633"/>
          <a:stretch>
            <a:fillRect/>
          </a:stretch>
        </p:blipFill>
        <p:spPr>
          <a:xfrm>
            <a:off x="180120" y="1600200"/>
            <a:ext cx="8229600" cy="4525963"/>
          </a:xfrm>
        </p:spPr>
      </p:pic>
      <p:sp>
        <p:nvSpPr>
          <p:cNvPr id="5" name="Rectangle 4"/>
          <p:cNvSpPr/>
          <p:nvPr/>
        </p:nvSpPr>
        <p:spPr>
          <a:xfrm>
            <a:off x="4064000" y="3209636"/>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5816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4: Message Flows</a:t>
            </a:r>
            <a:endParaRPr lang="en-US" dirty="0"/>
          </a:p>
        </p:txBody>
      </p:sp>
      <p:pic>
        <p:nvPicPr>
          <p:cNvPr id="4" name="Content Placeholder 3"/>
          <p:cNvPicPr>
            <a:picLocks noGrp="1" noChangeAspect="1"/>
          </p:cNvPicPr>
          <p:nvPr>
            <p:ph idx="1"/>
          </p:nvPr>
        </p:nvPicPr>
        <p:blipFill>
          <a:blip r:embed="rId2"/>
          <a:srcRect l="-43035" r="-43035"/>
          <a:stretch>
            <a:fillRect/>
          </a:stretch>
        </p:blipFill>
        <p:spPr/>
      </p:pic>
      <p:sp>
        <p:nvSpPr>
          <p:cNvPr id="5" name="Rectangle 4"/>
          <p:cNvSpPr/>
          <p:nvPr/>
        </p:nvSpPr>
        <p:spPr>
          <a:xfrm>
            <a:off x="4064000" y="3209636"/>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35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flows</a:t>
            </a:r>
            <a:endParaRPr lang="en-US" dirty="0"/>
          </a:p>
        </p:txBody>
      </p:sp>
      <p:sp>
        <p:nvSpPr>
          <p:cNvPr id="3" name="Content Placeholder 2"/>
          <p:cNvSpPr>
            <a:spLocks noGrp="1"/>
          </p:cNvSpPr>
          <p:nvPr>
            <p:ph idx="1"/>
          </p:nvPr>
        </p:nvSpPr>
        <p:spPr/>
        <p:txBody>
          <a:bodyPr/>
          <a:lstStyle/>
          <a:p>
            <a:r>
              <a:rPr lang="en-US" dirty="0" smtClean="0"/>
              <a:t>Global view of transaction</a:t>
            </a:r>
          </a:p>
          <a:p>
            <a:r>
              <a:rPr lang="en-US" dirty="0" smtClean="0"/>
              <a:t>Used to generate invariants for formal methods</a:t>
            </a:r>
          </a:p>
          <a:p>
            <a:endParaRPr lang="en-US" dirty="0"/>
          </a:p>
        </p:txBody>
      </p:sp>
    </p:spTree>
    <p:extLst>
      <p:ext uri="{BB962C8B-B14F-4D97-AF65-F5344CB8AC3E}">
        <p14:creationId xmlns:p14="http://schemas.microsoft.com/office/powerpoint/2010/main" val="42464630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writeback</a:t>
            </a:r>
            <a:r>
              <a:rPr lang="en-US" dirty="0" smtClean="0"/>
              <a:t> flow</a:t>
            </a:r>
            <a:endParaRPr lang="en-US" dirty="0"/>
          </a:p>
        </p:txBody>
      </p:sp>
      <p:pic>
        <p:nvPicPr>
          <p:cNvPr id="4" name="Content Placeholder 3"/>
          <p:cNvPicPr>
            <a:picLocks noGrp="1" noChangeAspect="1"/>
          </p:cNvPicPr>
          <p:nvPr>
            <p:ph idx="1"/>
          </p:nvPr>
        </p:nvPicPr>
        <p:blipFill>
          <a:blip r:embed="rId2"/>
          <a:srcRect t="-4426" b="-4426"/>
          <a:stretch>
            <a:fillRect/>
          </a:stretch>
        </p:blipFill>
        <p:spPr>
          <a:xfrm>
            <a:off x="457200" y="1588655"/>
            <a:ext cx="8229600" cy="4525963"/>
          </a:xfrm>
        </p:spPr>
      </p:pic>
    </p:spTree>
    <p:extLst>
      <p:ext uri="{BB962C8B-B14F-4D97-AF65-F5344CB8AC3E}">
        <p14:creationId xmlns:p14="http://schemas.microsoft.com/office/powerpoint/2010/main" val="14198741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load miss sub-flow</a:t>
            </a:r>
            <a:endParaRPr lang="en-US" dirty="0"/>
          </a:p>
        </p:txBody>
      </p:sp>
      <p:pic>
        <p:nvPicPr>
          <p:cNvPr id="4" name="Content Placeholder 3"/>
          <p:cNvPicPr>
            <a:picLocks noGrp="1" noChangeAspect="1"/>
          </p:cNvPicPr>
          <p:nvPr>
            <p:ph idx="1"/>
          </p:nvPr>
        </p:nvPicPr>
        <p:blipFill>
          <a:blip r:embed="rId2"/>
          <a:srcRect l="-37675" r="-37675"/>
          <a:stretch>
            <a:fillRect/>
          </a:stretch>
        </p:blipFill>
        <p:spPr/>
      </p:pic>
    </p:spTree>
    <p:extLst>
      <p:ext uri="{BB962C8B-B14F-4D97-AF65-F5344CB8AC3E}">
        <p14:creationId xmlns:p14="http://schemas.microsoft.com/office/powerpoint/2010/main" val="2123117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store flow</a:t>
            </a:r>
            <a:endParaRPr lang="en-US" dirty="0"/>
          </a:p>
        </p:txBody>
      </p:sp>
      <p:pic>
        <p:nvPicPr>
          <p:cNvPr id="4" name="Content Placeholder 3"/>
          <p:cNvPicPr>
            <a:picLocks noGrp="1" noChangeAspect="1"/>
          </p:cNvPicPr>
          <p:nvPr>
            <p:ph idx="1"/>
          </p:nvPr>
        </p:nvPicPr>
        <p:blipFill>
          <a:blip r:embed="rId2"/>
          <a:srcRect l="-55973" r="-55973"/>
          <a:stretch>
            <a:fillRect/>
          </a:stretch>
        </p:blipFill>
        <p:spPr/>
      </p:pic>
    </p:spTree>
    <p:extLst>
      <p:ext uri="{BB962C8B-B14F-4D97-AF65-F5344CB8AC3E}">
        <p14:creationId xmlns:p14="http://schemas.microsoft.com/office/powerpoint/2010/main" val="3921879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a:t>
            </a:r>
            <a:endParaRPr lang="en-US" dirty="0"/>
          </a:p>
        </p:txBody>
      </p:sp>
      <p:pic>
        <p:nvPicPr>
          <p:cNvPr id="4" name="Content Placeholder 3"/>
          <p:cNvPicPr>
            <a:picLocks noGrp="1" noChangeAspect="1"/>
          </p:cNvPicPr>
          <p:nvPr>
            <p:ph idx="1"/>
          </p:nvPr>
        </p:nvPicPr>
        <p:blipFill>
          <a:blip r:embed="rId2"/>
          <a:srcRect t="-25559" b="-25559"/>
          <a:stretch>
            <a:fillRect/>
          </a:stretch>
        </p:blipFill>
        <p:spPr/>
      </p:pic>
    </p:spTree>
    <p:extLst>
      <p:ext uri="{BB962C8B-B14F-4D97-AF65-F5344CB8AC3E}">
        <p14:creationId xmlns:p14="http://schemas.microsoft.com/office/powerpoint/2010/main" val="15008866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Where’s the energy going?</a:t>
            </a:r>
            <a:endParaRPr lang="en-US" dirty="0"/>
          </a:p>
        </p:txBody>
      </p:sp>
      <p:sp>
        <p:nvSpPr>
          <p:cNvPr id="3" name="Content Placeholder 2"/>
          <p:cNvSpPr>
            <a:spLocks noGrp="1"/>
          </p:cNvSpPr>
          <p:nvPr>
            <p:ph idx="1"/>
          </p:nvPr>
        </p:nvSpPr>
        <p:spPr>
          <a:xfrm>
            <a:off x="457200" y="1600200"/>
            <a:ext cx="3976255" cy="4525963"/>
          </a:xfrm>
        </p:spPr>
        <p:txBody>
          <a:bodyPr/>
          <a:lstStyle/>
          <a:p>
            <a:r>
              <a:rPr lang="en-US" dirty="0" smtClean="0"/>
              <a:t>Caching/Hierarchy</a:t>
            </a:r>
          </a:p>
          <a:p>
            <a:r>
              <a:rPr lang="en-US" dirty="0" smtClean="0"/>
              <a:t>Table of J/ops</a:t>
            </a:r>
          </a:p>
          <a:p>
            <a:endParaRPr lang="en-US" dirty="0"/>
          </a:p>
        </p:txBody>
      </p:sp>
      <p:pic>
        <p:nvPicPr>
          <p:cNvPr id="4" name="Picture 3"/>
          <p:cNvPicPr>
            <a:picLocks noChangeAspect="1"/>
          </p:cNvPicPr>
          <p:nvPr/>
        </p:nvPicPr>
        <p:blipFill>
          <a:blip r:embed="rId2"/>
          <a:stretch>
            <a:fillRect/>
          </a:stretch>
        </p:blipFill>
        <p:spPr>
          <a:xfrm>
            <a:off x="4742873" y="1600200"/>
            <a:ext cx="3860800" cy="1612900"/>
          </a:xfrm>
          <a:prstGeom prst="rect">
            <a:avLst/>
          </a:prstGeom>
        </p:spPr>
      </p:pic>
    </p:spTree>
    <p:extLst>
      <p:ext uri="{BB962C8B-B14F-4D97-AF65-F5344CB8AC3E}">
        <p14:creationId xmlns:p14="http://schemas.microsoft.com/office/powerpoint/2010/main" val="305074531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global to local flows</a:t>
            </a:r>
            <a:endParaRPr lang="en-US" dirty="0"/>
          </a:p>
        </p:txBody>
      </p:sp>
      <p:pic>
        <p:nvPicPr>
          <p:cNvPr id="4" name="Content Placeholder 3"/>
          <p:cNvPicPr>
            <a:picLocks noGrp="1" noChangeAspect="1"/>
          </p:cNvPicPr>
          <p:nvPr>
            <p:ph idx="1"/>
          </p:nvPr>
        </p:nvPicPr>
        <p:blipFill>
          <a:blip r:embed="rId2"/>
          <a:srcRect l="-23520" r="-23520"/>
          <a:stretch>
            <a:fillRect/>
          </a:stretch>
        </p:blipFill>
        <p:spPr/>
      </p:pic>
    </p:spTree>
    <p:extLst>
      <p:ext uri="{BB962C8B-B14F-4D97-AF65-F5344CB8AC3E}">
        <p14:creationId xmlns:p14="http://schemas.microsoft.com/office/powerpoint/2010/main" val="36155709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From local flows to cache controllers</a:t>
            </a:r>
            <a:endParaRPr lang="en-US" dirty="0"/>
          </a:p>
        </p:txBody>
      </p:sp>
      <p:sp>
        <p:nvSpPr>
          <p:cNvPr id="3" name="Content Placeholder 2"/>
          <p:cNvSpPr>
            <a:spLocks noGrp="1"/>
          </p:cNvSpPr>
          <p:nvPr>
            <p:ph idx="1"/>
          </p:nvPr>
        </p:nvSpPr>
        <p:spPr/>
        <p:txBody>
          <a:bodyPr/>
          <a:lstStyle/>
          <a:p>
            <a:r>
              <a:rPr lang="en-US" dirty="0" smtClean="0"/>
              <a:t>Sub-flows expressed as </a:t>
            </a:r>
            <a:r>
              <a:rPr lang="en-US" dirty="0" err="1" smtClean="0"/>
              <a:t>Scala</a:t>
            </a:r>
            <a:r>
              <a:rPr lang="en-US" dirty="0" smtClean="0"/>
              <a:t> traits containing </a:t>
            </a:r>
          </a:p>
          <a:p>
            <a:pPr lvl="1"/>
            <a:r>
              <a:rPr lang="en-US" dirty="0" smtClean="0"/>
              <a:t>methods on ports</a:t>
            </a:r>
          </a:p>
          <a:p>
            <a:pPr lvl="1"/>
            <a:r>
              <a:rPr lang="en-US" dirty="0" smtClean="0"/>
              <a:t>scoreboard bits tracking dataflow</a:t>
            </a:r>
          </a:p>
          <a:p>
            <a:r>
              <a:rPr lang="en-US" dirty="0" smtClean="0"/>
              <a:t>Transaction Handling Status Registers (TSHRs)</a:t>
            </a:r>
          </a:p>
          <a:p>
            <a:pPr lvl="1"/>
            <a:r>
              <a:rPr lang="en-US" dirty="0" smtClean="0"/>
              <a:t>combine traits with required functionality</a:t>
            </a:r>
          </a:p>
          <a:p>
            <a:pPr lvl="1"/>
            <a:r>
              <a:rPr lang="en-US" dirty="0" smtClean="0"/>
              <a:t>express any inter-sub-flow dependencies</a:t>
            </a:r>
          </a:p>
          <a:p>
            <a:endParaRPr lang="en-US" dirty="0"/>
          </a:p>
        </p:txBody>
      </p:sp>
    </p:spTree>
    <p:extLst>
      <p:ext uri="{BB962C8B-B14F-4D97-AF65-F5344CB8AC3E}">
        <p14:creationId xmlns:p14="http://schemas.microsoft.com/office/powerpoint/2010/main" val="30885146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Supply concrete agent </a:t>
            </a:r>
            <a:r>
              <a:rPr lang="en-US" dirty="0" smtClean="0"/>
              <a:t>resources</a:t>
            </a:r>
            <a:endParaRPr lang="en-US" dirty="0"/>
          </a:p>
        </p:txBody>
      </p:sp>
      <p:pic>
        <p:nvPicPr>
          <p:cNvPr id="4" name="Content Placeholder 3"/>
          <p:cNvPicPr>
            <a:picLocks noGrp="1" noChangeAspect="1"/>
          </p:cNvPicPr>
          <p:nvPr>
            <p:ph idx="1"/>
          </p:nvPr>
        </p:nvPicPr>
        <p:blipFill>
          <a:blip r:embed="rId2"/>
          <a:srcRect l="-35100" r="-35100"/>
          <a:stretch>
            <a:fillRect/>
          </a:stretch>
        </p:blipFill>
        <p:spPr>
          <a:xfrm>
            <a:off x="745825" y="1600200"/>
            <a:ext cx="8229600" cy="4525963"/>
          </a:xfrm>
        </p:spPr>
      </p:pic>
      <p:sp>
        <p:nvSpPr>
          <p:cNvPr id="5" name="Rectangle 4"/>
          <p:cNvSpPr/>
          <p:nvPr/>
        </p:nvSpPr>
        <p:spPr>
          <a:xfrm>
            <a:off x="4133270" y="3163456"/>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45827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Separation of concerns</a:t>
            </a:r>
            <a:endParaRPr lang="en-US" dirty="0"/>
          </a:p>
        </p:txBody>
      </p:sp>
      <p:pic>
        <p:nvPicPr>
          <p:cNvPr id="4" name="Content Placeholder 3"/>
          <p:cNvPicPr>
            <a:picLocks noGrp="1" noChangeAspect="1"/>
          </p:cNvPicPr>
          <p:nvPr>
            <p:ph idx="1"/>
          </p:nvPr>
        </p:nvPicPr>
        <p:blipFill>
          <a:blip r:embed="rId3"/>
          <a:srcRect l="-26313" r="-26313"/>
          <a:stretch>
            <a:fillRect/>
          </a:stretch>
        </p:blipFill>
        <p:spPr>
          <a:xfrm>
            <a:off x="457200" y="1600200"/>
            <a:ext cx="8229600" cy="4525963"/>
          </a:xfrm>
        </p:spPr>
      </p:pic>
      <p:sp>
        <p:nvSpPr>
          <p:cNvPr id="5" name="Rectangle 4"/>
          <p:cNvSpPr/>
          <p:nvPr/>
        </p:nvSpPr>
        <p:spPr>
          <a:xfrm>
            <a:off x="4133270" y="3175001"/>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36096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(field widths and return types)</a:t>
            </a:r>
            <a:endParaRPr lang="en-US" dirty="0"/>
          </a:p>
        </p:txBody>
      </p:sp>
      <p:pic>
        <p:nvPicPr>
          <p:cNvPr id="5" name="Content Placeholder 4"/>
          <p:cNvPicPr>
            <a:picLocks noGrp="1" noChangeAspect="1"/>
          </p:cNvPicPr>
          <p:nvPr>
            <p:ph idx="1"/>
          </p:nvPr>
        </p:nvPicPr>
        <p:blipFill>
          <a:blip r:embed="rId3"/>
          <a:srcRect l="-32633" r="-32633"/>
          <a:stretch>
            <a:fillRect/>
          </a:stretch>
        </p:blipFill>
        <p:spPr>
          <a:xfrm>
            <a:off x="249390" y="1600200"/>
            <a:ext cx="8229600" cy="4525963"/>
          </a:xfrm>
        </p:spPr>
      </p:pic>
      <p:sp>
        <p:nvSpPr>
          <p:cNvPr id="6" name="Rectangle 5"/>
          <p:cNvSpPr/>
          <p:nvPr/>
        </p:nvSpPr>
        <p:spPr>
          <a:xfrm>
            <a:off x="4133270" y="3163456"/>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6077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When? (possible and actual orderings)</a:t>
            </a:r>
            <a:endParaRPr lang="en-US" dirty="0"/>
          </a:p>
        </p:txBody>
      </p:sp>
      <p:pic>
        <p:nvPicPr>
          <p:cNvPr id="4" name="Content Placeholder 3"/>
          <p:cNvPicPr>
            <a:picLocks noGrp="1" noChangeAspect="1"/>
          </p:cNvPicPr>
          <p:nvPr>
            <p:ph idx="1"/>
          </p:nvPr>
        </p:nvPicPr>
        <p:blipFill>
          <a:blip r:embed="rId3"/>
          <a:srcRect l="-35100" r="-35100"/>
          <a:stretch>
            <a:fillRect/>
          </a:stretch>
        </p:blipFill>
        <p:spPr>
          <a:xfrm>
            <a:off x="734280" y="1600200"/>
            <a:ext cx="8229600" cy="4525963"/>
          </a:xfrm>
        </p:spPr>
      </p:pic>
      <p:sp>
        <p:nvSpPr>
          <p:cNvPr id="5" name="Rectangle 4"/>
          <p:cNvSpPr/>
          <p:nvPr/>
        </p:nvSpPr>
        <p:spPr>
          <a:xfrm>
            <a:off x="4121725" y="3163456"/>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12183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(differentiation)</a:t>
            </a:r>
            <a:endParaRPr lang="en-US" dirty="0"/>
          </a:p>
        </p:txBody>
      </p:sp>
      <p:pic>
        <p:nvPicPr>
          <p:cNvPr id="4" name="Content Placeholder 3"/>
          <p:cNvPicPr>
            <a:picLocks noGrp="1" noChangeAspect="1"/>
          </p:cNvPicPr>
          <p:nvPr>
            <p:ph idx="1"/>
          </p:nvPr>
        </p:nvPicPr>
        <p:blipFill>
          <a:blip r:embed="rId2"/>
          <a:srcRect l="-26313" r="-26313"/>
          <a:stretch>
            <a:fillRect/>
          </a:stretch>
        </p:blipFill>
        <p:spPr/>
      </p:pic>
      <p:sp>
        <p:nvSpPr>
          <p:cNvPr id="5" name="Rectangle 4"/>
          <p:cNvSpPr/>
          <p:nvPr/>
        </p:nvSpPr>
        <p:spPr>
          <a:xfrm>
            <a:off x="4133270" y="3163456"/>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63908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for one and one for all</a:t>
            </a:r>
            <a:endParaRPr lang="en-US" dirty="0"/>
          </a:p>
        </p:txBody>
      </p:sp>
      <p:pic>
        <p:nvPicPr>
          <p:cNvPr id="5" name="Content Placeholder 4"/>
          <p:cNvPicPr>
            <a:picLocks noGrp="1" noChangeAspect="1"/>
          </p:cNvPicPr>
          <p:nvPr>
            <p:ph idx="1"/>
          </p:nvPr>
        </p:nvPicPr>
        <p:blipFill>
          <a:blip r:embed="rId3"/>
          <a:srcRect l="-26313" r="-26313"/>
          <a:stretch>
            <a:fillRect/>
          </a:stretch>
        </p:blipFill>
        <p:spPr/>
      </p:pic>
      <p:sp>
        <p:nvSpPr>
          <p:cNvPr id="8" name="Rectangle 7"/>
          <p:cNvSpPr/>
          <p:nvPr/>
        </p:nvSpPr>
        <p:spPr>
          <a:xfrm>
            <a:off x="4121725" y="3163456"/>
            <a:ext cx="1039091" cy="7850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57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Rocket Chip </a:t>
            </a:r>
            <a:r>
              <a:rPr lang="en-US" dirty="0" err="1" smtClean="0"/>
              <a:t>SoC</a:t>
            </a:r>
            <a:r>
              <a:rPr lang="en-US" dirty="0" smtClean="0"/>
              <a:t> generator</a:t>
            </a:r>
            <a:endParaRPr lang="en-US" dirty="0"/>
          </a:p>
        </p:txBody>
      </p:sp>
      <p:pic>
        <p:nvPicPr>
          <p:cNvPr id="4" name="Content Placeholder 3"/>
          <p:cNvPicPr>
            <a:picLocks noGrp="1" noChangeAspect="1"/>
          </p:cNvPicPr>
          <p:nvPr>
            <p:ph idx="1"/>
          </p:nvPr>
        </p:nvPicPr>
        <p:blipFill>
          <a:blip r:embed="rId3"/>
          <a:srcRect l="-47312" r="-47312"/>
          <a:stretch>
            <a:fillRect/>
          </a:stretch>
        </p:blipFill>
        <p:spPr>
          <a:xfrm>
            <a:off x="-1505203" y="1417638"/>
            <a:ext cx="8229600" cy="4525963"/>
          </a:xfrm>
        </p:spPr>
      </p:pic>
      <p:sp>
        <p:nvSpPr>
          <p:cNvPr id="5" name="TextBox 4"/>
          <p:cNvSpPr txBox="1"/>
          <p:nvPr/>
        </p:nvSpPr>
        <p:spPr>
          <a:xfrm>
            <a:off x="288636" y="6489195"/>
            <a:ext cx="8036500" cy="461665"/>
          </a:xfrm>
          <a:prstGeom prst="rect">
            <a:avLst/>
          </a:prstGeom>
          <a:noFill/>
        </p:spPr>
        <p:txBody>
          <a:bodyPr wrap="none" rtlCol="0">
            <a:spAutoFit/>
          </a:bodyPr>
          <a:lstStyle/>
          <a:p>
            <a:r>
              <a:rPr lang="en-US" sz="1200" dirty="0"/>
              <a:t>K. </a:t>
            </a:r>
            <a:r>
              <a:rPr lang="en-US" sz="1200" dirty="0" err="1"/>
              <a:t>Asanovic</a:t>
            </a:r>
            <a:r>
              <a:rPr lang="en-US" sz="1200" dirty="0"/>
              <a:t>́, </a:t>
            </a:r>
            <a:r>
              <a:rPr lang="en-US" sz="1200" dirty="0" smtClean="0"/>
              <a:t>et al. The </a:t>
            </a:r>
            <a:r>
              <a:rPr lang="en-US" sz="1200" dirty="0"/>
              <a:t>R</a:t>
            </a:r>
            <a:r>
              <a:rPr lang="en-US" sz="1200" dirty="0" smtClean="0"/>
              <a:t>ocket </a:t>
            </a:r>
            <a:r>
              <a:rPr lang="en-US" sz="1200" dirty="0"/>
              <a:t>C</a:t>
            </a:r>
            <a:r>
              <a:rPr lang="en-US" sz="1200" dirty="0" smtClean="0"/>
              <a:t>hip </a:t>
            </a:r>
            <a:r>
              <a:rPr lang="en-US" sz="1200" dirty="0"/>
              <a:t>G</a:t>
            </a:r>
            <a:r>
              <a:rPr lang="en-US" sz="1200" dirty="0" smtClean="0"/>
              <a:t>enerator</a:t>
            </a:r>
            <a:r>
              <a:rPr lang="en-US" sz="1200" dirty="0"/>
              <a:t>. </a:t>
            </a:r>
            <a:r>
              <a:rPr lang="en-US" sz="1200" dirty="0" smtClean="0"/>
              <a:t> Technical </a:t>
            </a:r>
            <a:r>
              <a:rPr lang="en-US" sz="1200" dirty="0"/>
              <a:t>Report UCB/EECS-2016-17, EECS Department, </a:t>
            </a:r>
            <a:r>
              <a:rPr lang="en-US" sz="1200" dirty="0" smtClean="0"/>
              <a:t>UC Berkeley</a:t>
            </a:r>
            <a:r>
              <a:rPr lang="en-US" sz="1200" dirty="0"/>
              <a:t>, Apr 2016. </a:t>
            </a:r>
            <a:endParaRPr lang="en-US" sz="1200" dirty="0"/>
          </a:p>
          <a:p>
            <a:endParaRPr lang="en-US" sz="1200" dirty="0"/>
          </a:p>
        </p:txBody>
      </p:sp>
      <p:sp>
        <p:nvSpPr>
          <p:cNvPr id="8" name="TextBox 7"/>
          <p:cNvSpPr txBox="1"/>
          <p:nvPr/>
        </p:nvSpPr>
        <p:spPr>
          <a:xfrm>
            <a:off x="5026824" y="1607561"/>
            <a:ext cx="3659976" cy="3323987"/>
          </a:xfrm>
          <a:prstGeom prst="rect">
            <a:avLst/>
          </a:prstGeom>
          <a:noFill/>
        </p:spPr>
        <p:txBody>
          <a:bodyPr wrap="none" rtlCol="0">
            <a:spAutoFit/>
          </a:bodyPr>
          <a:lstStyle/>
          <a:p>
            <a:endParaRPr lang="en-US" sz="3200" dirty="0"/>
          </a:p>
          <a:p>
            <a:pPr marL="285750" indent="-285750">
              <a:buFont typeface="Arial"/>
              <a:buChar char="•"/>
            </a:pPr>
            <a:r>
              <a:rPr lang="en-US" sz="3200" dirty="0" smtClean="0"/>
              <a:t>Open source</a:t>
            </a:r>
          </a:p>
          <a:p>
            <a:pPr marL="285750" indent="-285750">
              <a:buFont typeface="Arial"/>
              <a:buChar char="•"/>
            </a:pPr>
            <a:r>
              <a:rPr lang="en-US" sz="3200" dirty="0"/>
              <a:t>A</a:t>
            </a:r>
            <a:r>
              <a:rPr lang="en-US" sz="3200" dirty="0" smtClean="0"/>
              <a:t>vailable on </a:t>
            </a:r>
            <a:r>
              <a:rPr lang="en-US" sz="3200" dirty="0" err="1" smtClean="0"/>
              <a:t>github</a:t>
            </a:r>
            <a:endParaRPr lang="en-US" sz="3200" dirty="0" smtClean="0"/>
          </a:p>
          <a:p>
            <a:pPr marL="285750" indent="-285750">
              <a:buFont typeface="Arial"/>
              <a:buChar char="•"/>
            </a:pPr>
            <a:r>
              <a:rPr lang="en-US" sz="3200" dirty="0" smtClean="0"/>
              <a:t>700 commits</a:t>
            </a:r>
          </a:p>
          <a:p>
            <a:pPr marL="285750" indent="-285750">
              <a:buFont typeface="Arial"/>
              <a:buChar char="•"/>
            </a:pPr>
            <a:r>
              <a:rPr lang="en-US" sz="3200" dirty="0" smtClean="0"/>
              <a:t>26 contributors</a:t>
            </a:r>
          </a:p>
          <a:p>
            <a:pPr marL="285750" indent="-285750">
              <a:buFont typeface="Arial"/>
              <a:buChar char="•"/>
            </a:pPr>
            <a:r>
              <a:rPr lang="en-US" sz="3200" dirty="0" smtClean="0"/>
              <a:t>64 forks</a:t>
            </a:r>
            <a:endParaRPr lang="en-US" sz="3200" dirty="0"/>
          </a:p>
          <a:p>
            <a:pPr marL="285750" indent="-285750">
              <a:buFont typeface="Arial"/>
              <a:buChar char="•"/>
            </a:pPr>
            <a:endParaRPr lang="en-US" dirty="0" smtClean="0"/>
          </a:p>
        </p:txBody>
      </p:sp>
    </p:spTree>
    <p:extLst>
      <p:ext uri="{BB962C8B-B14F-4D97-AF65-F5344CB8AC3E}">
        <p14:creationId xmlns:p14="http://schemas.microsoft.com/office/powerpoint/2010/main" val="310636010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Rocket Chip protocol </a:t>
            </a:r>
            <a:r>
              <a:rPr lang="en-US" dirty="0"/>
              <a:t>i</a:t>
            </a:r>
            <a:r>
              <a:rPr lang="en-US" dirty="0" smtClean="0"/>
              <a:t>mplementations</a:t>
            </a:r>
            <a:endParaRPr lang="en-US" dirty="0"/>
          </a:p>
        </p:txBody>
      </p:sp>
      <p:sp>
        <p:nvSpPr>
          <p:cNvPr id="3" name="Content Placeholder 2"/>
          <p:cNvSpPr>
            <a:spLocks noGrp="1"/>
          </p:cNvSpPr>
          <p:nvPr>
            <p:ph idx="1"/>
          </p:nvPr>
        </p:nvSpPr>
        <p:spPr>
          <a:xfrm>
            <a:off x="457200" y="1600200"/>
            <a:ext cx="4530436" cy="4525963"/>
          </a:xfrm>
        </p:spPr>
        <p:txBody>
          <a:bodyPr/>
          <a:lstStyle/>
          <a:p>
            <a:endParaRPr lang="en-US" dirty="0"/>
          </a:p>
          <a:p>
            <a:endParaRPr lang="en-US" dirty="0"/>
          </a:p>
        </p:txBody>
      </p:sp>
      <p:pic>
        <p:nvPicPr>
          <p:cNvPr id="4" name="Picture 3"/>
          <p:cNvPicPr>
            <a:picLocks noChangeAspect="1"/>
          </p:cNvPicPr>
          <p:nvPr/>
        </p:nvPicPr>
        <p:blipFill>
          <a:blip r:embed="rId2"/>
          <a:stretch>
            <a:fillRect/>
          </a:stretch>
        </p:blipFill>
        <p:spPr>
          <a:xfrm>
            <a:off x="5241636" y="1140547"/>
            <a:ext cx="3759200" cy="2959100"/>
          </a:xfrm>
          <a:prstGeom prst="rect">
            <a:avLst/>
          </a:prstGeom>
        </p:spPr>
      </p:pic>
      <p:pic>
        <p:nvPicPr>
          <p:cNvPr id="5" name="Picture 4"/>
          <p:cNvPicPr>
            <a:picLocks noChangeAspect="1"/>
          </p:cNvPicPr>
          <p:nvPr/>
        </p:nvPicPr>
        <p:blipFill>
          <a:blip r:embed="rId3"/>
          <a:stretch>
            <a:fillRect/>
          </a:stretch>
        </p:blipFill>
        <p:spPr>
          <a:xfrm>
            <a:off x="288636" y="1227282"/>
            <a:ext cx="4953000" cy="1689100"/>
          </a:xfrm>
          <a:prstGeom prst="rect">
            <a:avLst/>
          </a:prstGeom>
        </p:spPr>
      </p:pic>
      <p:sp>
        <p:nvSpPr>
          <p:cNvPr id="7" name="Content Placeholder 2"/>
          <p:cNvSpPr txBox="1">
            <a:spLocks/>
          </p:cNvSpPr>
          <p:nvPr/>
        </p:nvSpPr>
        <p:spPr>
          <a:xfrm>
            <a:off x="457200" y="3613717"/>
            <a:ext cx="8229600" cy="306661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5 policies</a:t>
            </a:r>
          </a:p>
          <a:p>
            <a:r>
              <a:rPr lang="en-US" dirty="0" smtClean="0"/>
              <a:t>2 directory representations</a:t>
            </a:r>
          </a:p>
          <a:p>
            <a:r>
              <a:rPr lang="en-US" dirty="0" smtClean="0"/>
              <a:t>3 manager implementations</a:t>
            </a:r>
          </a:p>
          <a:p>
            <a:r>
              <a:rPr lang="en-US" dirty="0" smtClean="0"/>
              <a:t>7+ client implementations</a:t>
            </a:r>
          </a:p>
          <a:p>
            <a:r>
              <a:rPr lang="en-US" dirty="0" smtClean="0"/>
              <a:t>2 </a:t>
            </a:r>
            <a:r>
              <a:rPr lang="en-US" dirty="0" err="1" smtClean="0"/>
              <a:t>NoC</a:t>
            </a:r>
            <a:r>
              <a:rPr lang="en-US" dirty="0" smtClean="0"/>
              <a:t> implementations</a:t>
            </a:r>
          </a:p>
          <a:p>
            <a:endParaRPr lang="en-US" dirty="0" smtClean="0"/>
          </a:p>
        </p:txBody>
      </p:sp>
    </p:spTree>
    <p:extLst>
      <p:ext uri="{BB962C8B-B14F-4D97-AF65-F5344CB8AC3E}">
        <p14:creationId xmlns:p14="http://schemas.microsoft.com/office/powerpoint/2010/main" val="24785305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Who’s in charge?</a:t>
            </a:r>
            <a:endParaRPr lang="en-US" dirty="0"/>
          </a:p>
        </p:txBody>
      </p:sp>
      <p:sp>
        <p:nvSpPr>
          <p:cNvPr id="3" name="Content Placeholder 2"/>
          <p:cNvSpPr>
            <a:spLocks noGrp="1"/>
          </p:cNvSpPr>
          <p:nvPr>
            <p:ph idx="1"/>
          </p:nvPr>
        </p:nvSpPr>
        <p:spPr/>
        <p:txBody>
          <a:bodyPr/>
          <a:lstStyle/>
          <a:p>
            <a:r>
              <a:rPr lang="en-US" dirty="0" smtClean="0"/>
              <a:t>of managing the memory hierarchy</a:t>
            </a:r>
            <a:endParaRPr lang="en-US" dirty="0"/>
          </a:p>
        </p:txBody>
      </p:sp>
    </p:spTree>
    <p:extLst>
      <p:ext uri="{BB962C8B-B14F-4D97-AF65-F5344CB8AC3E}">
        <p14:creationId xmlns:p14="http://schemas.microsoft.com/office/powerpoint/2010/main" val="15577266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b</a:t>
            </a:r>
            <a:r>
              <a:rPr lang="en-US" dirty="0" smtClean="0"/>
              <a:t>uilt </a:t>
            </a:r>
            <a:r>
              <a:rPr lang="en-US" dirty="0"/>
              <a:t>s</a:t>
            </a:r>
            <a:r>
              <a:rPr lang="en-US" dirty="0" smtClean="0"/>
              <a:t>ome </a:t>
            </a:r>
            <a:r>
              <a:rPr lang="en-US" dirty="0"/>
              <a:t>c</a:t>
            </a:r>
            <a:r>
              <a:rPr lang="en-US" dirty="0" smtClean="0"/>
              <a:t>hips</a:t>
            </a:r>
            <a:r>
              <a:rPr lang="en-US" dirty="0" smtClean="0"/>
              <a:t>!</a:t>
            </a:r>
            <a:endParaRPr lang="en-US" dirty="0"/>
          </a:p>
        </p:txBody>
      </p:sp>
      <p:pic>
        <p:nvPicPr>
          <p:cNvPr id="11" name="Picture 10"/>
          <p:cNvPicPr>
            <a:picLocks noChangeAspect="1"/>
          </p:cNvPicPr>
          <p:nvPr/>
        </p:nvPicPr>
        <p:blipFill rotWithShape="1">
          <a:blip r:embed="rId3"/>
          <a:srcRect l="1137" t="25951" r="2525" b="11480"/>
          <a:stretch/>
        </p:blipFill>
        <p:spPr>
          <a:xfrm>
            <a:off x="103910" y="1474123"/>
            <a:ext cx="8809182" cy="2736273"/>
          </a:xfrm>
          <a:prstGeom prst="rect">
            <a:avLst/>
          </a:prstGeom>
        </p:spPr>
      </p:pic>
      <p:sp>
        <p:nvSpPr>
          <p:cNvPr id="12" name="TextBox 11"/>
          <p:cNvSpPr txBox="1"/>
          <p:nvPr/>
        </p:nvSpPr>
        <p:spPr>
          <a:xfrm>
            <a:off x="103910" y="4233920"/>
            <a:ext cx="7763664" cy="2677656"/>
          </a:xfrm>
          <a:prstGeom prst="rect">
            <a:avLst/>
          </a:prstGeom>
          <a:noFill/>
        </p:spPr>
        <p:txBody>
          <a:bodyPr wrap="none" rtlCol="0">
            <a:spAutoFit/>
          </a:bodyPr>
          <a:lstStyle/>
          <a:p>
            <a:endParaRPr lang="en-US" sz="1200" dirty="0" smtClean="0"/>
          </a:p>
          <a:p>
            <a:r>
              <a:rPr lang="en-US" sz="1200" dirty="0" smtClean="0"/>
              <a:t>Y</a:t>
            </a:r>
            <a:r>
              <a:rPr lang="en-US" sz="1200" dirty="0"/>
              <a:t>. </a:t>
            </a:r>
            <a:r>
              <a:rPr lang="en-US" sz="1200" dirty="0" smtClean="0"/>
              <a:t>Lee, et al. A </a:t>
            </a:r>
            <a:r>
              <a:rPr lang="en-US" sz="1200" dirty="0"/>
              <a:t>45nm </a:t>
            </a:r>
            <a:r>
              <a:rPr lang="en-US" sz="1200" dirty="0" smtClean="0"/>
              <a:t>1.3ghz </a:t>
            </a:r>
            <a:r>
              <a:rPr lang="en-US" sz="1200" dirty="0"/>
              <a:t>16.7 </a:t>
            </a:r>
            <a:r>
              <a:rPr lang="en-US" sz="1200" dirty="0" smtClean="0"/>
              <a:t>Double</a:t>
            </a:r>
            <a:r>
              <a:rPr lang="en-US" sz="1200" dirty="0"/>
              <a:t>-precision </a:t>
            </a:r>
            <a:r>
              <a:rPr lang="en-US" sz="1200" dirty="0" err="1" smtClean="0"/>
              <a:t>gFLOPs</a:t>
            </a:r>
            <a:r>
              <a:rPr lang="en-US" sz="1200" dirty="0" smtClean="0"/>
              <a:t>/</a:t>
            </a:r>
            <a:r>
              <a:rPr lang="en-US" sz="1200" dirty="0"/>
              <a:t>W</a:t>
            </a:r>
            <a:r>
              <a:rPr lang="en-US" sz="1200" dirty="0" smtClean="0"/>
              <a:t> RSIC-</a:t>
            </a:r>
            <a:r>
              <a:rPr lang="en-US" sz="1200" dirty="0"/>
              <a:t>V</a:t>
            </a:r>
            <a:r>
              <a:rPr lang="en-US" sz="1200" dirty="0" smtClean="0"/>
              <a:t> </a:t>
            </a:r>
            <a:r>
              <a:rPr lang="en-US" sz="1200" dirty="0"/>
              <a:t>P</a:t>
            </a:r>
            <a:r>
              <a:rPr lang="en-US" sz="1200" dirty="0" smtClean="0"/>
              <a:t>rocessor </a:t>
            </a:r>
            <a:r>
              <a:rPr lang="en-US" sz="1200" dirty="0"/>
              <a:t>with </a:t>
            </a:r>
            <a:r>
              <a:rPr lang="en-US" sz="1200" dirty="0"/>
              <a:t>V</a:t>
            </a:r>
            <a:r>
              <a:rPr lang="en-US" sz="1200" dirty="0" smtClean="0"/>
              <a:t>ector </a:t>
            </a:r>
            <a:r>
              <a:rPr lang="en-US" sz="1200" dirty="0"/>
              <a:t>A</a:t>
            </a:r>
            <a:r>
              <a:rPr lang="en-US" sz="1200" dirty="0" smtClean="0"/>
              <a:t>ccelerators</a:t>
            </a:r>
            <a:r>
              <a:rPr lang="en-US" sz="1200" dirty="0"/>
              <a:t>. </a:t>
            </a:r>
            <a:endParaRPr lang="en-US" sz="1200" dirty="0" smtClean="0"/>
          </a:p>
          <a:p>
            <a:r>
              <a:rPr lang="en-US" sz="1200" dirty="0" smtClean="0"/>
              <a:t>In </a:t>
            </a:r>
            <a:r>
              <a:rPr lang="en-US" sz="1200" i="1" dirty="0" smtClean="0"/>
              <a:t>ESSCIRC </a:t>
            </a:r>
            <a:r>
              <a:rPr lang="en-US" sz="1200" i="1" dirty="0"/>
              <a:t>2014-40th</a:t>
            </a:r>
            <a:r>
              <a:rPr lang="en-US" sz="1200" dirty="0"/>
              <a:t>, pages 199–202. IEEE, 2014</a:t>
            </a:r>
            <a:r>
              <a:rPr lang="en-US" sz="1200" dirty="0" smtClean="0"/>
              <a:t>.</a:t>
            </a:r>
          </a:p>
          <a:p>
            <a:endParaRPr lang="en-US" sz="1200" dirty="0"/>
          </a:p>
          <a:p>
            <a:r>
              <a:rPr lang="en-US" sz="1200" dirty="0"/>
              <a:t>Y. </a:t>
            </a:r>
            <a:r>
              <a:rPr lang="en-US" sz="1200" dirty="0" smtClean="0"/>
              <a:t>Lee, et al.  An </a:t>
            </a:r>
            <a:r>
              <a:rPr lang="en-US" sz="1200" dirty="0"/>
              <a:t>A</a:t>
            </a:r>
            <a:r>
              <a:rPr lang="en-US" sz="1200" dirty="0" smtClean="0"/>
              <a:t>gile </a:t>
            </a:r>
            <a:r>
              <a:rPr lang="en-US" sz="1200" dirty="0"/>
              <a:t>A</a:t>
            </a:r>
            <a:r>
              <a:rPr lang="en-US" sz="1200" dirty="0" smtClean="0"/>
              <a:t>pproach </a:t>
            </a:r>
            <a:r>
              <a:rPr lang="en-US" sz="1200" dirty="0"/>
              <a:t>to </a:t>
            </a:r>
            <a:r>
              <a:rPr lang="en-US" sz="1200" dirty="0" smtClean="0"/>
              <a:t>Building RISC-</a:t>
            </a:r>
            <a:r>
              <a:rPr lang="en-US" sz="1200" dirty="0"/>
              <a:t>V</a:t>
            </a:r>
            <a:r>
              <a:rPr lang="en-US" sz="1200" dirty="0" smtClean="0"/>
              <a:t> Microprocessors.</a:t>
            </a:r>
          </a:p>
          <a:p>
            <a:r>
              <a:rPr lang="en-US" sz="1200" dirty="0" smtClean="0"/>
              <a:t>In </a:t>
            </a:r>
            <a:r>
              <a:rPr lang="en-US" sz="1200" i="1" dirty="0"/>
              <a:t>IEEE Micro</a:t>
            </a:r>
            <a:r>
              <a:rPr lang="en-US" sz="1200" dirty="0"/>
              <a:t>, 35, 2015. </a:t>
            </a:r>
            <a:endParaRPr lang="en-US" sz="1200" dirty="0"/>
          </a:p>
          <a:p>
            <a:endParaRPr lang="en-US" sz="1200" dirty="0"/>
          </a:p>
          <a:p>
            <a:r>
              <a:rPr lang="en-US" sz="1200" dirty="0"/>
              <a:t>B. Zimmer, </a:t>
            </a:r>
            <a:r>
              <a:rPr lang="en-US" sz="1200" dirty="0" smtClean="0"/>
              <a:t>et </a:t>
            </a:r>
            <a:r>
              <a:rPr lang="en-US" sz="1200" dirty="0"/>
              <a:t>al. </a:t>
            </a:r>
            <a:r>
              <a:rPr lang="en-US" sz="1200" dirty="0" smtClean="0"/>
              <a:t>A RISC-V </a:t>
            </a:r>
            <a:r>
              <a:rPr lang="en-US" sz="1200" dirty="0"/>
              <a:t>V</a:t>
            </a:r>
            <a:r>
              <a:rPr lang="en-US" sz="1200" dirty="0" smtClean="0"/>
              <a:t>ector </a:t>
            </a:r>
            <a:r>
              <a:rPr lang="en-US" sz="1200" dirty="0"/>
              <a:t>P</a:t>
            </a:r>
            <a:r>
              <a:rPr lang="en-US" sz="1200" dirty="0" smtClean="0"/>
              <a:t>rocessor with Tightly-Integrated </a:t>
            </a:r>
            <a:r>
              <a:rPr lang="en-US" sz="1200" dirty="0"/>
              <a:t>S</a:t>
            </a:r>
            <a:r>
              <a:rPr lang="en-US" sz="1200" dirty="0" smtClean="0"/>
              <a:t>witched-Capacitor DC-DC </a:t>
            </a:r>
            <a:r>
              <a:rPr lang="en-US" sz="1200" dirty="0"/>
              <a:t>C</a:t>
            </a:r>
            <a:r>
              <a:rPr lang="en-US" sz="1200" dirty="0" smtClean="0"/>
              <a:t>onverters </a:t>
            </a:r>
            <a:r>
              <a:rPr lang="en-US" sz="1200" dirty="0"/>
              <a:t>in 28nm </a:t>
            </a:r>
            <a:r>
              <a:rPr lang="en-US" sz="1200" dirty="0" smtClean="0"/>
              <a:t>FDSOI. </a:t>
            </a:r>
          </a:p>
          <a:p>
            <a:r>
              <a:rPr lang="en-US" sz="1200" dirty="0" smtClean="0"/>
              <a:t>In </a:t>
            </a:r>
            <a:r>
              <a:rPr lang="en-US" sz="1200" i="1" dirty="0" smtClean="0"/>
              <a:t>Symposium on VLSI </a:t>
            </a:r>
            <a:r>
              <a:rPr lang="en-US" sz="1200" i="1" dirty="0"/>
              <a:t>Circuits </a:t>
            </a:r>
            <a:r>
              <a:rPr lang="en-US" sz="1200" i="1" dirty="0" smtClean="0"/>
              <a:t>2015</a:t>
            </a:r>
            <a:r>
              <a:rPr lang="en-US" sz="1200" dirty="0" smtClean="0"/>
              <a:t>, </a:t>
            </a:r>
            <a:r>
              <a:rPr lang="en-US" sz="1200" dirty="0"/>
              <a:t>pages C316–C317. IEEE, </a:t>
            </a:r>
            <a:r>
              <a:rPr lang="en-US" sz="1200" dirty="0" smtClean="0"/>
              <a:t>2015.</a:t>
            </a:r>
          </a:p>
          <a:p>
            <a:endParaRPr lang="en-US" sz="1200" dirty="0"/>
          </a:p>
          <a:p>
            <a:r>
              <a:rPr lang="en-US" sz="1200" dirty="0"/>
              <a:t>C. </a:t>
            </a:r>
            <a:r>
              <a:rPr lang="en-US" sz="1200" dirty="0" smtClean="0"/>
              <a:t>Sun, et al. Single</a:t>
            </a:r>
            <a:r>
              <a:rPr lang="en-US" sz="1200" dirty="0"/>
              <a:t>-chip Microprocessor that Communicates Directly Using </a:t>
            </a:r>
            <a:r>
              <a:rPr lang="en-US" sz="1200" dirty="0" smtClean="0"/>
              <a:t>Light.</a:t>
            </a:r>
          </a:p>
          <a:p>
            <a:r>
              <a:rPr lang="en-US" sz="1200" dirty="0" smtClean="0"/>
              <a:t>In </a:t>
            </a:r>
            <a:r>
              <a:rPr lang="en-US" sz="1200" i="1" dirty="0"/>
              <a:t>Nature</a:t>
            </a:r>
            <a:r>
              <a:rPr lang="en-US" sz="1200" dirty="0"/>
              <a:t>, 528:534–538, </a:t>
            </a:r>
            <a:r>
              <a:rPr lang="en-US" sz="1200" dirty="0" smtClean="0"/>
              <a:t>2015.</a:t>
            </a:r>
            <a:endParaRPr lang="en-US" sz="1200" dirty="0"/>
          </a:p>
          <a:p>
            <a:endParaRPr lang="en-US" sz="1200" dirty="0"/>
          </a:p>
          <a:p>
            <a:endParaRPr lang="en-US" sz="1200" dirty="0" smtClean="0"/>
          </a:p>
        </p:txBody>
      </p:sp>
      <p:sp>
        <p:nvSpPr>
          <p:cNvPr id="13" name="Rectangle 12"/>
          <p:cNvSpPr/>
          <p:nvPr/>
        </p:nvSpPr>
        <p:spPr>
          <a:xfrm>
            <a:off x="-37985" y="1081577"/>
            <a:ext cx="207818" cy="312881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927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 (for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Design space exploration using generators</a:t>
            </a:r>
          </a:p>
          <a:p>
            <a:pPr lvl="1"/>
            <a:r>
              <a:rPr lang="en-US" dirty="0" smtClean="0"/>
              <a:t>Automate building parameterized models</a:t>
            </a:r>
          </a:p>
          <a:p>
            <a:pPr lvl="1"/>
            <a:r>
              <a:rPr lang="en-US" dirty="0" smtClean="0"/>
              <a:t>Constrained and intelligent search</a:t>
            </a:r>
          </a:p>
          <a:p>
            <a:r>
              <a:rPr lang="en-US" dirty="0" smtClean="0"/>
              <a:t>Formal verification and high-level specs</a:t>
            </a:r>
          </a:p>
          <a:p>
            <a:pPr lvl="1"/>
            <a:r>
              <a:rPr lang="en-US" dirty="0" smtClean="0"/>
              <a:t>Automated generation of directed tests</a:t>
            </a:r>
          </a:p>
          <a:p>
            <a:pPr lvl="1"/>
            <a:r>
              <a:rPr lang="en-US" dirty="0" smtClean="0"/>
              <a:t>Automated generation of new implementations</a:t>
            </a:r>
          </a:p>
          <a:p>
            <a:r>
              <a:rPr lang="en-US" dirty="0" smtClean="0"/>
              <a:t>Application-specific protocols</a:t>
            </a:r>
          </a:p>
          <a:p>
            <a:pPr lvl="1"/>
            <a:r>
              <a:rPr lang="en-US" dirty="0" smtClean="0"/>
              <a:t>Energy consumption is the key metric</a:t>
            </a:r>
          </a:p>
          <a:p>
            <a:pPr lvl="1"/>
            <a:r>
              <a:rPr lang="en-US" dirty="0" smtClean="0"/>
              <a:t>Software memory management architecture</a:t>
            </a:r>
            <a:endParaRPr lang="en-US" dirty="0"/>
          </a:p>
        </p:txBody>
      </p:sp>
    </p:spTree>
    <p:extLst>
      <p:ext uri="{BB962C8B-B14F-4D97-AF65-F5344CB8AC3E}">
        <p14:creationId xmlns:p14="http://schemas.microsoft.com/office/powerpoint/2010/main" val="29553820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 (for me)</a:t>
            </a:r>
            <a:endParaRPr lang="en-US" dirty="0"/>
          </a:p>
        </p:txBody>
      </p:sp>
      <p:pic>
        <p:nvPicPr>
          <p:cNvPr id="7" name="Content Placeholder 6"/>
          <p:cNvPicPr>
            <a:picLocks noGrp="1" noChangeAspect="1"/>
          </p:cNvPicPr>
          <p:nvPr>
            <p:ph idx="1"/>
          </p:nvPr>
        </p:nvPicPr>
        <p:blipFill>
          <a:blip r:embed="rId3"/>
          <a:srcRect t="17346" b="17346"/>
          <a:stretch>
            <a:fillRect/>
          </a:stretch>
        </p:blipFill>
        <p:spPr/>
      </p:pic>
    </p:spTree>
    <p:extLst>
      <p:ext uri="{BB962C8B-B14F-4D97-AF65-F5344CB8AC3E}">
        <p14:creationId xmlns:p14="http://schemas.microsoft.com/office/powerpoint/2010/main" val="111295628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a:t>
            </a:r>
            <a:r>
              <a:rPr lang="en-US" dirty="0" err="1" smtClean="0"/>
              <a:t>storytime</a:t>
            </a:r>
            <a:endParaRPr lang="en-US" dirty="0"/>
          </a:p>
        </p:txBody>
      </p:sp>
      <p:pic>
        <p:nvPicPr>
          <p:cNvPr id="6" name="Picture 5"/>
          <p:cNvPicPr>
            <a:picLocks noChangeAspect="1"/>
          </p:cNvPicPr>
          <p:nvPr/>
        </p:nvPicPr>
        <p:blipFill rotWithShape="1">
          <a:blip r:embed="rId2"/>
          <a:srcRect l="1137" t="25951" r="2525" b="11480"/>
          <a:stretch/>
        </p:blipFill>
        <p:spPr>
          <a:xfrm>
            <a:off x="103910" y="1474123"/>
            <a:ext cx="8809182" cy="2736273"/>
          </a:xfrm>
          <a:prstGeom prst="rect">
            <a:avLst/>
          </a:prstGeom>
        </p:spPr>
      </p:pic>
    </p:spTree>
    <p:extLst>
      <p:ext uri="{BB962C8B-B14F-4D97-AF65-F5344CB8AC3E}">
        <p14:creationId xmlns:p14="http://schemas.microsoft.com/office/powerpoint/2010/main" val="371148553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881786" y="807458"/>
            <a:ext cx="1000125" cy="889000"/>
          </a:xfrm>
          <a:prstGeom prst="rect">
            <a:avLst/>
          </a:prstGeom>
        </p:spPr>
      </p:pic>
      <p:sp>
        <p:nvSpPr>
          <p:cNvPr id="2" name="Title 1"/>
          <p:cNvSpPr>
            <a:spLocks noGrp="1"/>
          </p:cNvSpPr>
          <p:nvPr>
            <p:ph type="title"/>
          </p:nvPr>
        </p:nvSpPr>
        <p:spPr/>
        <p:txBody>
          <a:bodyPr/>
          <a:lstStyle/>
          <a:p>
            <a:r>
              <a:rPr lang="en-US" dirty="0"/>
              <a:t>Bonus </a:t>
            </a:r>
            <a:r>
              <a:rPr lang="en-US" dirty="0" err="1"/>
              <a:t>storytime</a:t>
            </a:r>
            <a:endParaRPr lang="en-US" dirty="0"/>
          </a:p>
        </p:txBody>
      </p:sp>
      <p:pic>
        <p:nvPicPr>
          <p:cNvPr id="6" name="Picture 5"/>
          <p:cNvPicPr>
            <a:picLocks noChangeAspect="1"/>
          </p:cNvPicPr>
          <p:nvPr/>
        </p:nvPicPr>
        <p:blipFill rotWithShape="1">
          <a:blip r:embed="rId3"/>
          <a:srcRect l="1137" t="25951" r="2525" b="11480"/>
          <a:stretch/>
        </p:blipFill>
        <p:spPr>
          <a:xfrm>
            <a:off x="4572000" y="1474123"/>
            <a:ext cx="4341092" cy="2736273"/>
          </a:xfrm>
          <a:prstGeom prst="rect">
            <a:avLst/>
          </a:prstGeom>
        </p:spPr>
      </p:pic>
      <p:cxnSp>
        <p:nvCxnSpPr>
          <p:cNvPr id="4" name="Straight Arrow Connector 3"/>
          <p:cNvCxnSpPr/>
          <p:nvPr/>
        </p:nvCxnSpPr>
        <p:spPr>
          <a:xfrm>
            <a:off x="457200" y="3013366"/>
            <a:ext cx="4114800" cy="0"/>
          </a:xfrm>
          <a:prstGeom prst="straightConnector1">
            <a:avLst/>
          </a:prstGeom>
          <a:ln w="57150" cmpd="sng">
            <a:solidFill>
              <a:srgbClr val="00009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57200" y="2644034"/>
            <a:ext cx="600645" cy="338554"/>
          </a:xfrm>
          <a:prstGeom prst="rect">
            <a:avLst/>
          </a:prstGeom>
          <a:noFill/>
        </p:spPr>
        <p:txBody>
          <a:bodyPr wrap="none" rtlCol="0">
            <a:spAutoFit/>
          </a:bodyPr>
          <a:lstStyle/>
          <a:p>
            <a:r>
              <a:rPr lang="en-US" sz="1600" dirty="0" smtClean="0"/>
              <a:t>2007</a:t>
            </a:r>
            <a:endParaRPr lang="en-US" sz="1600" dirty="0"/>
          </a:p>
        </p:txBody>
      </p:sp>
      <p:grpSp>
        <p:nvGrpSpPr>
          <p:cNvPr id="13" name="Group 12"/>
          <p:cNvGrpSpPr/>
          <p:nvPr/>
        </p:nvGrpSpPr>
        <p:grpSpPr>
          <a:xfrm>
            <a:off x="1109843" y="2378246"/>
            <a:ext cx="3272502" cy="1266202"/>
            <a:chOff x="1109843" y="2482151"/>
            <a:chExt cx="3272502" cy="1266202"/>
          </a:xfrm>
        </p:grpSpPr>
        <p:sp>
          <p:nvSpPr>
            <p:cNvPr id="8" name="TextBox 7"/>
            <p:cNvSpPr txBox="1"/>
            <p:nvPr/>
          </p:nvSpPr>
          <p:spPr>
            <a:xfrm>
              <a:off x="1109843" y="3348243"/>
              <a:ext cx="556563" cy="400110"/>
            </a:xfrm>
            <a:prstGeom prst="rect">
              <a:avLst/>
            </a:prstGeom>
            <a:noFill/>
          </p:spPr>
          <p:txBody>
            <a:bodyPr wrap="none" rtlCol="0">
              <a:spAutoFit/>
            </a:bodyPr>
            <a:lstStyle/>
            <a:p>
              <a:r>
                <a:rPr lang="en-US" sz="2000" dirty="0" smtClean="0"/>
                <a:t>VLS</a:t>
              </a:r>
              <a:endParaRPr lang="en-US" sz="2000" dirty="0"/>
            </a:p>
          </p:txBody>
        </p:sp>
        <p:sp>
          <p:nvSpPr>
            <p:cNvPr id="9" name="TextBox 8"/>
            <p:cNvSpPr txBox="1"/>
            <p:nvPr/>
          </p:nvSpPr>
          <p:spPr>
            <a:xfrm>
              <a:off x="3384656" y="3348243"/>
              <a:ext cx="997689" cy="400110"/>
            </a:xfrm>
            <a:prstGeom prst="rect">
              <a:avLst/>
            </a:prstGeom>
            <a:noFill/>
          </p:spPr>
          <p:txBody>
            <a:bodyPr wrap="none" rtlCol="0">
              <a:spAutoFit/>
            </a:bodyPr>
            <a:lstStyle/>
            <a:p>
              <a:r>
                <a:rPr lang="en-US" sz="2000" dirty="0" err="1" smtClean="0"/>
                <a:t>SnbQoS</a:t>
              </a:r>
              <a:endParaRPr lang="en-US" sz="2000" dirty="0"/>
            </a:p>
          </p:txBody>
        </p:sp>
        <p:sp>
          <p:nvSpPr>
            <p:cNvPr id="10" name="TextBox 9"/>
            <p:cNvSpPr txBox="1"/>
            <p:nvPr/>
          </p:nvSpPr>
          <p:spPr>
            <a:xfrm>
              <a:off x="2714888" y="2482151"/>
              <a:ext cx="1249060" cy="400110"/>
            </a:xfrm>
            <a:prstGeom prst="rect">
              <a:avLst/>
            </a:prstGeom>
            <a:noFill/>
          </p:spPr>
          <p:txBody>
            <a:bodyPr wrap="none" rtlCol="0">
              <a:spAutoFit/>
            </a:bodyPr>
            <a:lstStyle/>
            <a:p>
              <a:r>
                <a:rPr lang="en-US" sz="2000" dirty="0" err="1" smtClean="0"/>
                <a:t>CudaDMA</a:t>
              </a:r>
              <a:endParaRPr lang="en-US" sz="2000" dirty="0"/>
            </a:p>
          </p:txBody>
        </p:sp>
        <p:sp>
          <p:nvSpPr>
            <p:cNvPr id="11" name="TextBox 10"/>
            <p:cNvSpPr txBox="1"/>
            <p:nvPr/>
          </p:nvSpPr>
          <p:spPr>
            <a:xfrm>
              <a:off x="1350818" y="2482151"/>
              <a:ext cx="1262310" cy="400110"/>
            </a:xfrm>
            <a:prstGeom prst="rect">
              <a:avLst/>
            </a:prstGeom>
            <a:noFill/>
          </p:spPr>
          <p:txBody>
            <a:bodyPr wrap="none" rtlCol="0">
              <a:spAutoFit/>
            </a:bodyPr>
            <a:lstStyle/>
            <a:p>
              <a:r>
                <a:rPr lang="en-US" sz="2000" dirty="0" smtClean="0"/>
                <a:t>ASP-GMM</a:t>
              </a:r>
              <a:endParaRPr lang="en-US" sz="2000" dirty="0"/>
            </a:p>
          </p:txBody>
        </p:sp>
        <p:sp>
          <p:nvSpPr>
            <p:cNvPr id="12" name="TextBox 11"/>
            <p:cNvSpPr txBox="1"/>
            <p:nvPr/>
          </p:nvSpPr>
          <p:spPr>
            <a:xfrm>
              <a:off x="1928091" y="3348243"/>
              <a:ext cx="1314783" cy="400110"/>
            </a:xfrm>
            <a:prstGeom prst="rect">
              <a:avLst/>
            </a:prstGeom>
            <a:noFill/>
          </p:spPr>
          <p:txBody>
            <a:bodyPr wrap="none" rtlCol="0">
              <a:spAutoFit/>
            </a:bodyPr>
            <a:lstStyle/>
            <a:p>
              <a:r>
                <a:rPr lang="en-US" sz="2000" dirty="0" err="1" smtClean="0"/>
                <a:t>RAMPGold</a:t>
              </a:r>
              <a:endParaRPr lang="en-US" sz="2000" dirty="0"/>
            </a:p>
          </p:txBody>
        </p:sp>
      </p:grpSp>
      <p:grpSp>
        <p:nvGrpSpPr>
          <p:cNvPr id="21" name="Group 20"/>
          <p:cNvGrpSpPr/>
          <p:nvPr/>
        </p:nvGrpSpPr>
        <p:grpSpPr>
          <a:xfrm>
            <a:off x="0" y="4321294"/>
            <a:ext cx="8914571" cy="1037258"/>
            <a:chOff x="0" y="4321294"/>
            <a:chExt cx="8914571" cy="1037258"/>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3349" y="4602745"/>
              <a:ext cx="2051222" cy="609600"/>
            </a:xfrm>
            <a:prstGeom prst="rect">
              <a:avLst/>
            </a:prstGeom>
          </p:spPr>
        </p:pic>
        <p:pic>
          <p:nvPicPr>
            <p:cNvPr id="16" name="Picture 15" descr="ViewLarge.png"/>
            <p:cNvPicPr>
              <a:picLocks noChangeAspect="1"/>
            </p:cNvPicPr>
            <p:nvPr/>
          </p:nvPicPr>
          <p:blipFill>
            <a:blip r:embed="rId5"/>
            <a:srcRect t="10762" b="22873"/>
            <a:stretch>
              <a:fillRect/>
            </a:stretch>
          </p:blipFill>
          <p:spPr>
            <a:xfrm>
              <a:off x="3384656" y="4398818"/>
              <a:ext cx="1703441" cy="873707"/>
            </a:xfrm>
            <a:prstGeom prst="rect">
              <a:avLst/>
            </a:prstGeom>
            <a:effectLst>
              <a:outerShdw blurRad="50800" dist="38100" dir="2700000">
                <a:srgbClr val="000000">
                  <a:alpha val="43000"/>
                </a:srgbClr>
              </a:outerShdw>
            </a:effectLst>
          </p:spPr>
        </p:pic>
        <p:pic>
          <p:nvPicPr>
            <p:cNvPr id="19" name="Picture 18"/>
            <p:cNvPicPr>
              <a:picLocks noChangeAspect="1"/>
            </p:cNvPicPr>
            <p:nvPr/>
          </p:nvPicPr>
          <p:blipFill>
            <a:blip r:embed="rId6"/>
            <a:stretch>
              <a:fillRect/>
            </a:stretch>
          </p:blipFill>
          <p:spPr>
            <a:xfrm>
              <a:off x="0" y="4321294"/>
              <a:ext cx="2343727" cy="1037258"/>
            </a:xfrm>
            <a:prstGeom prst="rect">
              <a:avLst/>
            </a:prstGeom>
          </p:spPr>
        </p:pic>
      </p:grpSp>
      <p:pic>
        <p:nvPicPr>
          <p:cNvPr id="22" name="Picture 21"/>
          <p:cNvPicPr>
            <a:picLocks noChangeAspect="1"/>
          </p:cNvPicPr>
          <p:nvPr/>
        </p:nvPicPr>
        <p:blipFill>
          <a:blip r:embed="rId7"/>
          <a:stretch>
            <a:fillRect/>
          </a:stretch>
        </p:blipFill>
        <p:spPr>
          <a:xfrm>
            <a:off x="331859" y="1601645"/>
            <a:ext cx="1463608" cy="854246"/>
          </a:xfrm>
          <a:prstGeom prst="rect">
            <a:avLst/>
          </a:prstGeom>
        </p:spPr>
      </p:pic>
      <p:pic>
        <p:nvPicPr>
          <p:cNvPr id="23" name="Picture 22"/>
          <p:cNvPicPr>
            <a:picLocks noChangeAspect="1"/>
          </p:cNvPicPr>
          <p:nvPr/>
        </p:nvPicPr>
        <p:blipFill>
          <a:blip r:embed="rId8"/>
          <a:stretch>
            <a:fillRect/>
          </a:stretch>
        </p:blipFill>
        <p:spPr>
          <a:xfrm>
            <a:off x="111163" y="715098"/>
            <a:ext cx="952500" cy="1358900"/>
          </a:xfrm>
          <a:prstGeom prst="rect">
            <a:avLst/>
          </a:prstGeom>
        </p:spPr>
      </p:pic>
    </p:spTree>
    <p:extLst>
      <p:ext uri="{BB962C8B-B14F-4D97-AF65-F5344CB8AC3E}">
        <p14:creationId xmlns:p14="http://schemas.microsoft.com/office/powerpoint/2010/main" val="1708123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graduate quickly</a:t>
            </a:r>
            <a:endParaRPr lang="en-US" dirty="0"/>
          </a:p>
        </p:txBody>
      </p:sp>
      <p:sp>
        <p:nvSpPr>
          <p:cNvPr id="3" name="Content Placeholder 2"/>
          <p:cNvSpPr>
            <a:spLocks noGrp="1"/>
          </p:cNvSpPr>
          <p:nvPr>
            <p:ph idx="1"/>
          </p:nvPr>
        </p:nvSpPr>
        <p:spPr/>
        <p:txBody>
          <a:bodyPr>
            <a:normAutofit fontScale="92500" lnSpcReduction="10000"/>
          </a:bodyPr>
          <a:lstStyle/>
          <a:p>
            <a:r>
              <a:rPr lang="en-US" dirty="0"/>
              <a:t>Focus on LPUs</a:t>
            </a:r>
          </a:p>
          <a:p>
            <a:pPr lvl="1"/>
            <a:r>
              <a:rPr lang="en-US" dirty="0" smtClean="0"/>
              <a:t>don</a:t>
            </a:r>
            <a:r>
              <a:rPr lang="fr-FR" dirty="0" smtClean="0"/>
              <a:t>’</a:t>
            </a:r>
            <a:r>
              <a:rPr lang="en-US" dirty="0" smtClean="0"/>
              <a:t>t </a:t>
            </a:r>
            <a:r>
              <a:rPr lang="en-US" dirty="0"/>
              <a:t>build </a:t>
            </a:r>
            <a:r>
              <a:rPr lang="en-US" dirty="0" smtClean="0"/>
              <a:t>hardware</a:t>
            </a:r>
          </a:p>
          <a:p>
            <a:r>
              <a:rPr lang="en-US" dirty="0" smtClean="0"/>
              <a:t>Stay single and friendless</a:t>
            </a:r>
          </a:p>
          <a:p>
            <a:pPr lvl="1"/>
            <a:r>
              <a:rPr lang="en-US" dirty="0"/>
              <a:t>r</a:t>
            </a:r>
            <a:r>
              <a:rPr lang="en-US" dirty="0" smtClean="0"/>
              <a:t>elationships are a distraction</a:t>
            </a:r>
          </a:p>
          <a:p>
            <a:r>
              <a:rPr lang="en-US" dirty="0" smtClean="0"/>
              <a:t>Don</a:t>
            </a:r>
            <a:r>
              <a:rPr lang="fr-FR" dirty="0" smtClean="0"/>
              <a:t>’</a:t>
            </a:r>
            <a:r>
              <a:rPr lang="en-US" dirty="0" smtClean="0"/>
              <a:t>t piggyback travel </a:t>
            </a:r>
          </a:p>
          <a:p>
            <a:pPr lvl="1"/>
            <a:r>
              <a:rPr lang="en-US" dirty="0" smtClean="0"/>
              <a:t>don’t invite coworkers</a:t>
            </a:r>
          </a:p>
          <a:p>
            <a:r>
              <a:rPr lang="en-US" dirty="0" smtClean="0"/>
              <a:t>Don’t get out</a:t>
            </a:r>
          </a:p>
          <a:p>
            <a:r>
              <a:rPr lang="en-US" dirty="0" smtClean="0"/>
              <a:t>Don’t come out	</a:t>
            </a:r>
          </a:p>
          <a:p>
            <a:r>
              <a:rPr lang="en-US" dirty="0" smtClean="0"/>
              <a:t>Time travel to graduation</a:t>
            </a:r>
          </a:p>
          <a:p>
            <a:endParaRPr lang="en-US" dirty="0" smtClean="0"/>
          </a:p>
          <a:p>
            <a:pPr marL="0" indent="0">
              <a:buNone/>
            </a:pPr>
            <a:endParaRPr lang="en-US" dirty="0" smtClean="0"/>
          </a:p>
          <a:p>
            <a:endParaRPr lang="en-US" dirty="0"/>
          </a:p>
        </p:txBody>
      </p:sp>
      <p:pic>
        <p:nvPicPr>
          <p:cNvPr id="12" name="Picture 11"/>
          <p:cNvPicPr>
            <a:picLocks noChangeAspect="1"/>
          </p:cNvPicPr>
          <p:nvPr/>
        </p:nvPicPr>
        <p:blipFill>
          <a:blip r:embed="rId3"/>
          <a:stretch>
            <a:fillRect/>
          </a:stretch>
        </p:blipFill>
        <p:spPr>
          <a:xfrm>
            <a:off x="4370670" y="1269999"/>
            <a:ext cx="1498660" cy="1197321"/>
          </a:xfrm>
          <a:prstGeom prst="rect">
            <a:avLst/>
          </a:prstGeom>
        </p:spPr>
      </p:pic>
      <p:grpSp>
        <p:nvGrpSpPr>
          <p:cNvPr id="23" name="Group 22"/>
          <p:cNvGrpSpPr/>
          <p:nvPr/>
        </p:nvGrpSpPr>
        <p:grpSpPr>
          <a:xfrm>
            <a:off x="4938393" y="1269999"/>
            <a:ext cx="4129922" cy="2508915"/>
            <a:chOff x="4938393" y="1269999"/>
            <a:chExt cx="4129922" cy="2508915"/>
          </a:xfrm>
        </p:grpSpPr>
        <p:pic>
          <p:nvPicPr>
            <p:cNvPr id="6" name="Picture 5"/>
            <p:cNvPicPr>
              <a:picLocks noChangeAspect="1"/>
            </p:cNvPicPr>
            <p:nvPr/>
          </p:nvPicPr>
          <p:blipFill>
            <a:blip r:embed="rId4"/>
            <a:stretch>
              <a:fillRect/>
            </a:stretch>
          </p:blipFill>
          <p:spPr>
            <a:xfrm>
              <a:off x="5857785" y="1269999"/>
              <a:ext cx="2172758" cy="2172758"/>
            </a:xfrm>
            <a:prstGeom prst="rect">
              <a:avLst/>
            </a:prstGeom>
          </p:spPr>
        </p:pic>
        <p:pic>
          <p:nvPicPr>
            <p:cNvPr id="13" name="Picture 12"/>
            <p:cNvPicPr>
              <a:picLocks noChangeAspect="1"/>
            </p:cNvPicPr>
            <p:nvPr/>
          </p:nvPicPr>
          <p:blipFill>
            <a:blip r:embed="rId5"/>
            <a:stretch>
              <a:fillRect/>
            </a:stretch>
          </p:blipFill>
          <p:spPr>
            <a:xfrm>
              <a:off x="7699630" y="1605186"/>
              <a:ext cx="1368684" cy="1218984"/>
            </a:xfrm>
            <a:prstGeom prst="rect">
              <a:avLst/>
            </a:prstGeom>
          </p:spPr>
        </p:pic>
        <p:pic>
          <p:nvPicPr>
            <p:cNvPr id="16" name="Picture 15"/>
            <p:cNvPicPr>
              <a:picLocks noChangeAspect="1"/>
            </p:cNvPicPr>
            <p:nvPr/>
          </p:nvPicPr>
          <p:blipFill>
            <a:blip r:embed="rId6"/>
            <a:stretch>
              <a:fillRect/>
            </a:stretch>
          </p:blipFill>
          <p:spPr>
            <a:xfrm>
              <a:off x="4938393" y="1875427"/>
              <a:ext cx="1266943" cy="1183785"/>
            </a:xfrm>
            <a:prstGeom prst="rect">
              <a:avLst/>
            </a:prstGeom>
          </p:spPr>
        </p:pic>
        <p:pic>
          <p:nvPicPr>
            <p:cNvPr id="14" name="Picture 13"/>
            <p:cNvPicPr>
              <a:picLocks noChangeAspect="1"/>
            </p:cNvPicPr>
            <p:nvPr/>
          </p:nvPicPr>
          <p:blipFill>
            <a:blip r:embed="rId7"/>
            <a:stretch>
              <a:fillRect/>
            </a:stretch>
          </p:blipFill>
          <p:spPr>
            <a:xfrm>
              <a:off x="6878832" y="2789535"/>
              <a:ext cx="2189483" cy="989379"/>
            </a:xfrm>
            <a:prstGeom prst="rect">
              <a:avLst/>
            </a:prstGeom>
          </p:spPr>
        </p:pic>
      </p:grpSp>
      <p:grpSp>
        <p:nvGrpSpPr>
          <p:cNvPr id="22" name="Group 21"/>
          <p:cNvGrpSpPr/>
          <p:nvPr/>
        </p:nvGrpSpPr>
        <p:grpSpPr>
          <a:xfrm>
            <a:off x="4686332" y="2789535"/>
            <a:ext cx="4381982" cy="2244283"/>
            <a:chOff x="4686332" y="2789535"/>
            <a:chExt cx="4381982" cy="2244283"/>
          </a:xfrm>
        </p:grpSpPr>
        <p:pic>
          <p:nvPicPr>
            <p:cNvPr id="8" name="Picture 7"/>
            <p:cNvPicPr>
              <a:picLocks noChangeAspect="1"/>
            </p:cNvPicPr>
            <p:nvPr/>
          </p:nvPicPr>
          <p:blipFill>
            <a:blip r:embed="rId8"/>
            <a:stretch>
              <a:fillRect/>
            </a:stretch>
          </p:blipFill>
          <p:spPr>
            <a:xfrm>
              <a:off x="5342277" y="2789535"/>
              <a:ext cx="1624977" cy="1205192"/>
            </a:xfrm>
            <a:prstGeom prst="rect">
              <a:avLst/>
            </a:prstGeom>
          </p:spPr>
        </p:pic>
        <p:pic>
          <p:nvPicPr>
            <p:cNvPr id="9" name="Picture 8"/>
            <p:cNvPicPr>
              <a:picLocks noChangeAspect="1"/>
            </p:cNvPicPr>
            <p:nvPr/>
          </p:nvPicPr>
          <p:blipFill>
            <a:blip r:embed="rId9"/>
            <a:stretch>
              <a:fillRect/>
            </a:stretch>
          </p:blipFill>
          <p:spPr>
            <a:xfrm>
              <a:off x="6878832" y="3442757"/>
              <a:ext cx="2189482" cy="1453573"/>
            </a:xfrm>
            <a:prstGeom prst="rect">
              <a:avLst/>
            </a:prstGeom>
          </p:spPr>
        </p:pic>
        <p:pic>
          <p:nvPicPr>
            <p:cNvPr id="20" name="Picture 19"/>
            <p:cNvPicPr>
              <a:picLocks noChangeAspect="1"/>
            </p:cNvPicPr>
            <p:nvPr/>
          </p:nvPicPr>
          <p:blipFill>
            <a:blip r:embed="rId10"/>
            <a:stretch>
              <a:fillRect/>
            </a:stretch>
          </p:blipFill>
          <p:spPr>
            <a:xfrm>
              <a:off x="4686332" y="3974489"/>
              <a:ext cx="2215590" cy="1059329"/>
            </a:xfrm>
            <a:prstGeom prst="rect">
              <a:avLst/>
            </a:prstGeom>
          </p:spPr>
        </p:pic>
      </p:grpSp>
      <p:grpSp>
        <p:nvGrpSpPr>
          <p:cNvPr id="21" name="Group 20"/>
          <p:cNvGrpSpPr/>
          <p:nvPr/>
        </p:nvGrpSpPr>
        <p:grpSpPr>
          <a:xfrm>
            <a:off x="6300585" y="4884785"/>
            <a:ext cx="2768851" cy="1785072"/>
            <a:chOff x="6300585" y="4896330"/>
            <a:chExt cx="2768851" cy="1785072"/>
          </a:xfrm>
        </p:grpSpPr>
        <p:pic>
          <p:nvPicPr>
            <p:cNvPr id="15" name="Picture 14"/>
            <p:cNvPicPr>
              <a:picLocks noChangeAspect="1"/>
            </p:cNvPicPr>
            <p:nvPr/>
          </p:nvPicPr>
          <p:blipFill>
            <a:blip r:embed="rId11"/>
            <a:stretch>
              <a:fillRect/>
            </a:stretch>
          </p:blipFill>
          <p:spPr>
            <a:xfrm>
              <a:off x="7007566" y="4896330"/>
              <a:ext cx="2061870" cy="1365989"/>
            </a:xfrm>
            <a:prstGeom prst="rect">
              <a:avLst/>
            </a:prstGeom>
          </p:spPr>
        </p:pic>
        <p:pic>
          <p:nvPicPr>
            <p:cNvPr id="18" name="Picture 17"/>
            <p:cNvPicPr>
              <a:picLocks noChangeAspect="1"/>
            </p:cNvPicPr>
            <p:nvPr/>
          </p:nvPicPr>
          <p:blipFill>
            <a:blip r:embed="rId12"/>
            <a:stretch>
              <a:fillRect/>
            </a:stretch>
          </p:blipFill>
          <p:spPr>
            <a:xfrm>
              <a:off x="6300585" y="4896330"/>
              <a:ext cx="1339391" cy="1785072"/>
            </a:xfrm>
            <a:prstGeom prst="rect">
              <a:avLst/>
            </a:prstGeom>
          </p:spPr>
        </p:pic>
      </p:grpSp>
      <p:pic>
        <p:nvPicPr>
          <p:cNvPr id="4" name="Picture 3"/>
          <p:cNvPicPr>
            <a:picLocks noChangeAspect="1"/>
          </p:cNvPicPr>
          <p:nvPr/>
        </p:nvPicPr>
        <p:blipFill>
          <a:blip r:embed="rId13"/>
          <a:stretch>
            <a:fillRect/>
          </a:stretch>
        </p:blipFill>
        <p:spPr>
          <a:xfrm>
            <a:off x="7639977" y="5597026"/>
            <a:ext cx="1428338" cy="1084376"/>
          </a:xfrm>
          <a:prstGeom prst="rect">
            <a:avLst/>
          </a:prstGeom>
        </p:spPr>
      </p:pic>
      <p:pic>
        <p:nvPicPr>
          <p:cNvPr id="5" name="Picture 4" descr="50267574_01401_0149_Instagram (1).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03088" y="4879495"/>
            <a:ext cx="1790362" cy="1790362"/>
          </a:xfrm>
          <a:prstGeom prst="rect">
            <a:avLst/>
          </a:prstGeom>
        </p:spPr>
      </p:pic>
    </p:spTree>
    <p:extLst>
      <p:ext uri="{BB962C8B-B14F-4D97-AF65-F5344CB8AC3E}">
        <p14:creationId xmlns:p14="http://schemas.microsoft.com/office/powerpoint/2010/main" val="1725040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err="1" smtClean="0"/>
              <a:t>Krste</a:t>
            </a:r>
            <a:r>
              <a:rPr lang="en-US" dirty="0" smtClean="0"/>
              <a:t> &amp; Dave</a:t>
            </a:r>
          </a:p>
          <a:p>
            <a:pPr marL="457200" lvl="1" indent="0">
              <a:buNone/>
            </a:pPr>
            <a:r>
              <a:rPr lang="en-US" dirty="0" smtClean="0"/>
              <a:t>+ Armando, Jonathan &amp; Brucek</a:t>
            </a:r>
          </a:p>
          <a:p>
            <a:r>
              <a:rPr lang="en-US" dirty="0" smtClean="0"/>
              <a:t>Collaborators &amp; </a:t>
            </a:r>
            <a:r>
              <a:rPr lang="en-US" dirty="0" err="1" smtClean="0"/>
              <a:t>Barchitects</a:t>
            </a:r>
            <a:endParaRPr lang="en-US" dirty="0" smtClean="0"/>
          </a:p>
          <a:p>
            <a:r>
              <a:rPr lang="en-US" dirty="0" smtClean="0"/>
              <a:t>Friends &amp; Family</a:t>
            </a:r>
          </a:p>
          <a:p>
            <a:r>
              <a:rPr lang="en-US" dirty="0" smtClean="0"/>
              <a:t>Michael</a:t>
            </a:r>
          </a:p>
          <a:p>
            <a:endParaRPr lang="en-US" dirty="0"/>
          </a:p>
          <a:p>
            <a:r>
              <a:rPr lang="en-US" dirty="0" smtClean="0"/>
              <a:t>Sponsors, particularly:</a:t>
            </a:r>
            <a:endParaRPr lang="en-US" dirty="0"/>
          </a:p>
        </p:txBody>
      </p:sp>
      <p:grpSp>
        <p:nvGrpSpPr>
          <p:cNvPr id="7" name="Group 6"/>
          <p:cNvGrpSpPr/>
          <p:nvPr/>
        </p:nvGrpSpPr>
        <p:grpSpPr>
          <a:xfrm>
            <a:off x="2050455" y="5031508"/>
            <a:ext cx="6862636" cy="1557480"/>
            <a:chOff x="2050455" y="5031508"/>
            <a:chExt cx="6862636" cy="1557480"/>
          </a:xfrm>
        </p:grpSpPr>
        <p:pic>
          <p:nvPicPr>
            <p:cNvPr id="4" name="Picture 3" descr="ucbseal_139_540.eps"/>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1791" y="5031508"/>
              <a:ext cx="1511300" cy="1511300"/>
            </a:xfrm>
            <a:prstGeom prst="rect">
              <a:avLst/>
            </a:prstGeom>
          </p:spPr>
        </p:pic>
        <p:pic>
          <p:nvPicPr>
            <p:cNvPr id="5" name="Picture 4"/>
            <p:cNvPicPr>
              <a:picLocks noChangeAspect="1"/>
            </p:cNvPicPr>
            <p:nvPr/>
          </p:nvPicPr>
          <p:blipFill>
            <a:blip r:embed="rId3"/>
            <a:stretch>
              <a:fillRect/>
            </a:stretch>
          </p:blipFill>
          <p:spPr>
            <a:xfrm>
              <a:off x="4839522" y="5509908"/>
              <a:ext cx="2158160" cy="1079080"/>
            </a:xfrm>
            <a:prstGeom prst="rect">
              <a:avLst/>
            </a:prstGeom>
          </p:spPr>
        </p:pic>
        <p:pic>
          <p:nvPicPr>
            <p:cNvPr id="6" name="Picture 5"/>
            <p:cNvPicPr>
              <a:picLocks noChangeAspect="1"/>
            </p:cNvPicPr>
            <p:nvPr/>
          </p:nvPicPr>
          <p:blipFill>
            <a:blip r:embed="rId4"/>
            <a:stretch>
              <a:fillRect/>
            </a:stretch>
          </p:blipFill>
          <p:spPr>
            <a:xfrm>
              <a:off x="2050455" y="6199908"/>
              <a:ext cx="2590800" cy="342900"/>
            </a:xfrm>
            <a:prstGeom prst="rect">
              <a:avLst/>
            </a:prstGeom>
          </p:spPr>
        </p:pic>
      </p:grpSp>
      <p:sp>
        <p:nvSpPr>
          <p:cNvPr id="8" name="TextBox 7"/>
          <p:cNvSpPr txBox="1"/>
          <p:nvPr/>
        </p:nvSpPr>
        <p:spPr>
          <a:xfrm>
            <a:off x="1466273" y="667327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92582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Hardware Development</a:t>
            </a:r>
            <a:endParaRPr lang="en-US" dirty="0"/>
          </a:p>
        </p:txBody>
      </p:sp>
      <p:pic>
        <p:nvPicPr>
          <p:cNvPr id="4" name="Content Placeholder 3"/>
          <p:cNvPicPr>
            <a:picLocks noGrp="1" noChangeAspect="1"/>
          </p:cNvPicPr>
          <p:nvPr>
            <p:ph idx="1"/>
          </p:nvPr>
        </p:nvPicPr>
        <p:blipFill>
          <a:blip r:embed="rId2"/>
          <a:srcRect l="-15281" r="-15281"/>
          <a:stretch>
            <a:fillRect/>
          </a:stretch>
        </p:blipFill>
        <p:spPr/>
      </p:pic>
      <p:sp>
        <p:nvSpPr>
          <p:cNvPr id="5" name="TextBox 4"/>
          <p:cNvSpPr txBox="1"/>
          <p:nvPr/>
        </p:nvSpPr>
        <p:spPr>
          <a:xfrm>
            <a:off x="0" y="6126163"/>
            <a:ext cx="6254887" cy="923330"/>
          </a:xfrm>
          <a:prstGeom prst="rect">
            <a:avLst/>
          </a:prstGeom>
          <a:noFill/>
        </p:spPr>
        <p:txBody>
          <a:bodyPr wrap="none" rtlCol="0">
            <a:spAutoFit/>
          </a:bodyPr>
          <a:lstStyle/>
          <a:p>
            <a:r>
              <a:rPr lang="en-US" sz="1200" dirty="0"/>
              <a:t>Y. Lee, A. Waterman, H. Cook, B. Zimmer, A. </a:t>
            </a:r>
            <a:r>
              <a:rPr lang="en-US" sz="1200" dirty="0" err="1"/>
              <a:t>Puggelli</a:t>
            </a:r>
            <a:r>
              <a:rPr lang="en-US" sz="1200" dirty="0"/>
              <a:t>, J. </a:t>
            </a:r>
            <a:r>
              <a:rPr lang="en-US" sz="1200" dirty="0" err="1"/>
              <a:t>Kwak</a:t>
            </a:r>
            <a:r>
              <a:rPr lang="en-US" sz="1200" dirty="0"/>
              <a:t>, R. </a:t>
            </a:r>
            <a:r>
              <a:rPr lang="en-US" sz="1200" dirty="0" err="1"/>
              <a:t>Jevtic</a:t>
            </a:r>
            <a:r>
              <a:rPr lang="en-US" sz="1200" dirty="0"/>
              <a:t>, B. Keller, S. Bailey, </a:t>
            </a:r>
            <a:endParaRPr lang="en-US" sz="1200" dirty="0" smtClean="0"/>
          </a:p>
          <a:p>
            <a:r>
              <a:rPr lang="en-US" sz="1200" dirty="0" smtClean="0"/>
              <a:t>M</a:t>
            </a:r>
            <a:r>
              <a:rPr lang="en-US" sz="1200" dirty="0"/>
              <a:t>. </a:t>
            </a:r>
            <a:r>
              <a:rPr lang="en-US" sz="1200" dirty="0" err="1"/>
              <a:t>Blagojevic</a:t>
            </a:r>
            <a:r>
              <a:rPr lang="en-US" sz="1200" dirty="0"/>
              <a:t>, P.-F. Chiu, R. </a:t>
            </a:r>
            <a:r>
              <a:rPr lang="en-US" sz="1200" dirty="0" err="1"/>
              <a:t>Avizienis</a:t>
            </a:r>
            <a:r>
              <a:rPr lang="en-US" sz="1200" dirty="0"/>
              <a:t>, B. Richards, J. </a:t>
            </a:r>
            <a:r>
              <a:rPr lang="en-US" sz="1200" dirty="0" err="1"/>
              <a:t>Bachrach</a:t>
            </a:r>
            <a:r>
              <a:rPr lang="en-US" sz="1200" dirty="0"/>
              <a:t>, E. </a:t>
            </a:r>
            <a:r>
              <a:rPr lang="en-US" sz="1200" dirty="0" err="1"/>
              <a:t>Alon</a:t>
            </a:r>
            <a:r>
              <a:rPr lang="en-US" sz="1200" dirty="0"/>
              <a:t>, B. </a:t>
            </a:r>
            <a:r>
              <a:rPr lang="en-US" sz="1200" dirty="0" err="1"/>
              <a:t>Nikolic</a:t>
            </a:r>
            <a:r>
              <a:rPr lang="en-US" sz="1200" dirty="0"/>
              <a:t>, and K. </a:t>
            </a:r>
            <a:r>
              <a:rPr lang="en-US" sz="1200" dirty="0" err="1"/>
              <a:t>Asanovic</a:t>
            </a:r>
            <a:r>
              <a:rPr lang="en-US" sz="1200" dirty="0"/>
              <a:t>. </a:t>
            </a:r>
            <a:endParaRPr lang="en-US" sz="1200" dirty="0" smtClean="0"/>
          </a:p>
          <a:p>
            <a:r>
              <a:rPr lang="en-US" sz="1200" dirty="0" smtClean="0"/>
              <a:t>An </a:t>
            </a:r>
            <a:r>
              <a:rPr lang="en-US" sz="1200" dirty="0"/>
              <a:t>agile approach to building </a:t>
            </a:r>
            <a:r>
              <a:rPr lang="en-US" sz="1200" dirty="0" err="1"/>
              <a:t>risc</a:t>
            </a:r>
            <a:r>
              <a:rPr lang="en-US" sz="1200" dirty="0"/>
              <a:t>-v microprocessors. </a:t>
            </a:r>
            <a:r>
              <a:rPr lang="en-US" sz="1200" i="1" dirty="0"/>
              <a:t>IEEE Micro</a:t>
            </a:r>
            <a:r>
              <a:rPr lang="en-US" sz="1200" dirty="0"/>
              <a:t>, 35, 2015. </a:t>
            </a:r>
            <a:endParaRPr lang="en-US" sz="1200" dirty="0"/>
          </a:p>
          <a:p>
            <a:endParaRPr lang="en-US" dirty="0"/>
          </a:p>
        </p:txBody>
      </p:sp>
    </p:spTree>
    <p:extLst>
      <p:ext uri="{BB962C8B-B14F-4D97-AF65-F5344CB8AC3E}">
        <p14:creationId xmlns:p14="http://schemas.microsoft.com/office/powerpoint/2010/main" val="2526812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a:t>
            </a:r>
            <a:r>
              <a:rPr lang="en-US" dirty="0" smtClean="0"/>
              <a:t>-Dependent Environments</a:t>
            </a:r>
            <a:endParaRPr lang="en-US" dirty="0"/>
          </a:p>
        </p:txBody>
      </p:sp>
      <p:pic>
        <p:nvPicPr>
          <p:cNvPr id="4" name="Content Placeholder 3"/>
          <p:cNvPicPr>
            <a:picLocks noGrp="1" noChangeAspect="1"/>
          </p:cNvPicPr>
          <p:nvPr>
            <p:ph idx="1"/>
          </p:nvPr>
        </p:nvPicPr>
        <p:blipFill>
          <a:blip r:embed="rId2"/>
          <a:srcRect t="-26087" b="-26087"/>
          <a:stretch>
            <a:fillRect/>
          </a:stretch>
        </p:blipFill>
        <p:spPr/>
      </p:pic>
    </p:spTree>
    <p:extLst>
      <p:ext uri="{BB962C8B-B14F-4D97-AF65-F5344CB8AC3E}">
        <p14:creationId xmlns:p14="http://schemas.microsoft.com/office/powerpoint/2010/main" val="115532268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CDEs: hierarchy modifications</a:t>
            </a:r>
            <a:endParaRPr lang="en-US" dirty="0"/>
          </a:p>
        </p:txBody>
      </p:sp>
      <p:pic>
        <p:nvPicPr>
          <p:cNvPr id="4" name="Content Placeholder 3"/>
          <p:cNvPicPr>
            <a:picLocks noGrp="1" noChangeAspect="1"/>
          </p:cNvPicPr>
          <p:nvPr>
            <p:ph idx="1"/>
          </p:nvPr>
        </p:nvPicPr>
        <p:blipFill>
          <a:blip r:embed="rId2"/>
          <a:srcRect l="-4436" r="-4436"/>
          <a:stretch>
            <a:fillRect/>
          </a:stretch>
        </p:blipFill>
        <p:spPr/>
      </p:pic>
    </p:spTree>
    <p:extLst>
      <p:ext uri="{BB962C8B-B14F-4D97-AF65-F5344CB8AC3E}">
        <p14:creationId xmlns:p14="http://schemas.microsoft.com/office/powerpoint/2010/main" val="38688642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smtClean="0"/>
              <a:t>cache </a:t>
            </a:r>
            <a:r>
              <a:rPr lang="en-US" dirty="0"/>
              <a:t>c</a:t>
            </a:r>
            <a:r>
              <a:rPr lang="en-US" dirty="0" smtClean="0"/>
              <a:t>oherence</a:t>
            </a:r>
            <a:r>
              <a:rPr lang="en-US" dirty="0" smtClean="0"/>
              <a:t>?</a:t>
            </a:r>
            <a:endParaRPr lang="en-US" dirty="0"/>
          </a:p>
        </p:txBody>
      </p:sp>
      <p:sp>
        <p:nvSpPr>
          <p:cNvPr id="3" name="Content Placeholder 2"/>
          <p:cNvSpPr>
            <a:spLocks noGrp="1"/>
          </p:cNvSpPr>
          <p:nvPr>
            <p:ph idx="1"/>
          </p:nvPr>
        </p:nvSpPr>
        <p:spPr/>
        <p:txBody>
          <a:bodyPr/>
          <a:lstStyle/>
          <a:p>
            <a:r>
              <a:rPr lang="en-US" dirty="0" smtClean="0"/>
              <a:t>SWMR</a:t>
            </a:r>
          </a:p>
          <a:p>
            <a:r>
              <a:rPr lang="en-US" dirty="0" smtClean="0"/>
              <a:t>Policy </a:t>
            </a:r>
            <a:r>
              <a:rPr lang="en-US" dirty="0" err="1" smtClean="0"/>
              <a:t>vs</a:t>
            </a:r>
            <a:r>
              <a:rPr lang="en-US" dirty="0" smtClean="0"/>
              <a:t> Protocol</a:t>
            </a:r>
            <a:endParaRPr lang="en-US" dirty="0"/>
          </a:p>
        </p:txBody>
      </p:sp>
    </p:spTree>
    <p:extLst>
      <p:ext uri="{BB962C8B-B14F-4D97-AF65-F5344CB8AC3E}">
        <p14:creationId xmlns:p14="http://schemas.microsoft.com/office/powerpoint/2010/main" val="163753073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CDEs: provably </a:t>
            </a:r>
            <a:r>
              <a:rPr lang="en-US" dirty="0"/>
              <a:t>r</a:t>
            </a:r>
            <a:r>
              <a:rPr lang="en-US" dirty="0" smtClean="0"/>
              <a:t>obust</a:t>
            </a:r>
            <a:endParaRPr lang="en-US" dirty="0"/>
          </a:p>
        </p:txBody>
      </p:sp>
      <p:pic>
        <p:nvPicPr>
          <p:cNvPr id="3" name="Picture 2"/>
          <p:cNvPicPr>
            <a:picLocks noChangeAspect="1"/>
          </p:cNvPicPr>
          <p:nvPr/>
        </p:nvPicPr>
        <p:blipFill>
          <a:blip r:embed="rId2"/>
          <a:stretch>
            <a:fillRect/>
          </a:stretch>
        </p:blipFill>
        <p:spPr>
          <a:xfrm>
            <a:off x="2057400" y="3822700"/>
            <a:ext cx="5029200" cy="1739900"/>
          </a:xfrm>
          <a:prstGeom prst="rect">
            <a:avLst/>
          </a:prstGeom>
        </p:spPr>
      </p:pic>
      <p:sp>
        <p:nvSpPr>
          <p:cNvPr id="5" name="Content Placeholder 4"/>
          <p:cNvSpPr>
            <a:spLocks noGrp="1"/>
          </p:cNvSpPr>
          <p:nvPr>
            <p:ph idx="1"/>
          </p:nvPr>
        </p:nvSpPr>
        <p:spPr/>
        <p:txBody>
          <a:bodyPr/>
          <a:lstStyle/>
          <a:p>
            <a:r>
              <a:rPr lang="en-US" dirty="0" smtClean="0"/>
              <a:t>We can estimate the number of source code changes that will propagate through a module hierarchy given </a:t>
            </a:r>
            <a:r>
              <a:rPr lang="en-US" dirty="0" err="1" smtClean="0"/>
              <a:t>θ</a:t>
            </a:r>
            <a:r>
              <a:rPr lang="en-US" dirty="0" smtClean="0"/>
              <a:t> new parameters added </a:t>
            </a:r>
            <a:endParaRPr lang="en-US" dirty="0"/>
          </a:p>
        </p:txBody>
      </p:sp>
    </p:spTree>
    <p:extLst>
      <p:ext uri="{BB962C8B-B14F-4D97-AF65-F5344CB8AC3E}">
        <p14:creationId xmlns:p14="http://schemas.microsoft.com/office/powerpoint/2010/main" val="335027244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Parameterizing Agents with CDEs</a:t>
            </a:r>
            <a:endParaRPr lang="en-US" dirty="0"/>
          </a:p>
        </p:txBody>
      </p:sp>
      <p:pic>
        <p:nvPicPr>
          <p:cNvPr id="4" name="Content Placeholder 3"/>
          <p:cNvPicPr>
            <a:picLocks noGrp="1" noChangeAspect="1"/>
          </p:cNvPicPr>
          <p:nvPr>
            <p:ph idx="1"/>
          </p:nvPr>
        </p:nvPicPr>
        <p:blipFill>
          <a:blip r:embed="rId2"/>
          <a:srcRect l="-26209" r="-26209"/>
          <a:stretch>
            <a:fillRect/>
          </a:stretch>
        </p:blipFill>
        <p:spPr/>
      </p:pic>
    </p:spTree>
    <p:extLst>
      <p:ext uri="{BB962C8B-B14F-4D97-AF65-F5344CB8AC3E}">
        <p14:creationId xmlns:p14="http://schemas.microsoft.com/office/powerpoint/2010/main" val="1494904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DirectoryRepresentation</a:t>
            </a:r>
            <a:r>
              <a:rPr lang="en-US" dirty="0" smtClean="0"/>
              <a:t> API</a:t>
            </a:r>
            <a:endParaRPr lang="en-US" dirty="0"/>
          </a:p>
        </p:txBody>
      </p:sp>
      <p:sp>
        <p:nvSpPr>
          <p:cNvPr id="3" name="Content Placeholder 2"/>
          <p:cNvSpPr>
            <a:spLocks noGrp="1"/>
          </p:cNvSpPr>
          <p:nvPr>
            <p:ph idx="1"/>
          </p:nvPr>
        </p:nvSpPr>
        <p:spPr/>
        <p:txBody>
          <a:bodyPr>
            <a:normAutofit fontScale="85000" lnSpcReduction="20000"/>
          </a:bodyPr>
          <a:lstStyle/>
          <a:p>
            <a:r>
              <a:rPr lang="en-US" b="1" dirty="0"/>
              <a:t>pop(id: </a:t>
            </a:r>
            <a:r>
              <a:rPr lang="en-US" b="1" dirty="0" err="1"/>
              <a:t>UInt</a:t>
            </a:r>
            <a:r>
              <a:rPr lang="en-US" b="1" dirty="0"/>
              <a:t>): </a:t>
            </a:r>
            <a:r>
              <a:rPr lang="en-US" dirty="0"/>
              <a:t>Remove id from the prior set of </a:t>
            </a:r>
            <a:r>
              <a:rPr lang="en-US" dirty="0" smtClean="0"/>
              <a:t>sharers.</a:t>
            </a:r>
            <a:endParaRPr lang="en-US" dirty="0"/>
          </a:p>
          <a:p>
            <a:r>
              <a:rPr lang="en-US" b="1" dirty="0" smtClean="0"/>
              <a:t>push</a:t>
            </a:r>
            <a:r>
              <a:rPr lang="en-US" b="1" dirty="0"/>
              <a:t>(id: </a:t>
            </a:r>
            <a:r>
              <a:rPr lang="en-US" b="1" dirty="0" err="1"/>
              <a:t>UInt</a:t>
            </a:r>
            <a:r>
              <a:rPr lang="en-US" b="1" dirty="0"/>
              <a:t>): </a:t>
            </a:r>
            <a:r>
              <a:rPr lang="en-US" dirty="0"/>
              <a:t>Add id to the set of </a:t>
            </a:r>
            <a:r>
              <a:rPr lang="en-US" dirty="0" smtClean="0"/>
              <a:t>sharers</a:t>
            </a:r>
            <a:r>
              <a:rPr lang="en-US" dirty="0"/>
              <a:t>.</a:t>
            </a:r>
            <a:endParaRPr lang="en-US" dirty="0" smtClean="0"/>
          </a:p>
          <a:p>
            <a:r>
              <a:rPr lang="en-US" b="1" dirty="0" smtClean="0"/>
              <a:t>flush</a:t>
            </a:r>
            <a:r>
              <a:rPr lang="en-US" b="1" dirty="0"/>
              <a:t>(): </a:t>
            </a:r>
            <a:r>
              <a:rPr lang="en-US" dirty="0"/>
              <a:t>Provide an empty set that indicates no sharers</a:t>
            </a:r>
            <a:r>
              <a:rPr lang="en-US" dirty="0" smtClean="0"/>
              <a:t>.</a:t>
            </a:r>
          </a:p>
          <a:p>
            <a:r>
              <a:rPr lang="en-US" b="1" dirty="0" smtClean="0"/>
              <a:t>none</a:t>
            </a:r>
            <a:r>
              <a:rPr lang="en-US" b="1" dirty="0"/>
              <a:t>(): </a:t>
            </a:r>
            <a:r>
              <a:rPr lang="en-US" dirty="0"/>
              <a:t>True if there are no shared copies among </a:t>
            </a:r>
            <a:r>
              <a:rPr lang="en-US" dirty="0" smtClean="0"/>
              <a:t>this manager’s clients</a:t>
            </a:r>
            <a:r>
              <a:rPr lang="en-US" dirty="0"/>
              <a:t>. </a:t>
            </a:r>
            <a:endParaRPr lang="en-US" dirty="0"/>
          </a:p>
          <a:p>
            <a:r>
              <a:rPr lang="en-US" b="1" dirty="0"/>
              <a:t>one(): </a:t>
            </a:r>
            <a:r>
              <a:rPr lang="en-US" dirty="0"/>
              <a:t>True if there is a single copy at a client</a:t>
            </a:r>
            <a:r>
              <a:rPr lang="en-US" dirty="0" smtClean="0"/>
              <a:t>.</a:t>
            </a:r>
          </a:p>
          <a:p>
            <a:r>
              <a:rPr lang="en-US" b="1" dirty="0" smtClean="0"/>
              <a:t>count</a:t>
            </a:r>
            <a:r>
              <a:rPr lang="en-US" b="1" dirty="0"/>
              <a:t>(): </a:t>
            </a:r>
            <a:r>
              <a:rPr lang="en-US" dirty="0"/>
              <a:t>Total count of the sharers among clients</a:t>
            </a:r>
            <a:r>
              <a:rPr lang="en-US" dirty="0" smtClean="0"/>
              <a:t>.</a:t>
            </a:r>
          </a:p>
          <a:p>
            <a:r>
              <a:rPr lang="en-US" b="1" dirty="0" smtClean="0"/>
              <a:t>next</a:t>
            </a:r>
            <a:r>
              <a:rPr lang="en-US" b="1" dirty="0"/>
              <a:t>(): </a:t>
            </a:r>
            <a:r>
              <a:rPr lang="en-US" dirty="0"/>
              <a:t>Provide the id of the client that should be Probed next. </a:t>
            </a:r>
            <a:endParaRPr lang="en-US" dirty="0" smtClean="0"/>
          </a:p>
          <a:p>
            <a:r>
              <a:rPr lang="en-US" b="1" dirty="0" smtClean="0"/>
              <a:t>full</a:t>
            </a:r>
            <a:r>
              <a:rPr lang="en-US" b="1" dirty="0"/>
              <a:t>(): </a:t>
            </a:r>
            <a:r>
              <a:rPr lang="en-US" dirty="0"/>
              <a:t>Provide a full bitmap of all sharers, where a 1 indicates a copy. </a:t>
            </a:r>
            <a:endParaRPr lang="en-US" dirty="0"/>
          </a:p>
          <a:p>
            <a:endParaRPr lang="en-US" dirty="0"/>
          </a:p>
        </p:txBody>
      </p:sp>
    </p:spTree>
    <p:extLst>
      <p:ext uri="{BB962C8B-B14F-4D97-AF65-F5344CB8AC3E}">
        <p14:creationId xmlns:p14="http://schemas.microsoft.com/office/powerpoint/2010/main" val="20592218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cache coherence hard?</a:t>
            </a:r>
            <a:endParaRPr lang="en-US" dirty="0"/>
          </a:p>
        </p:txBody>
      </p:sp>
      <p:sp>
        <p:nvSpPr>
          <p:cNvPr id="3" name="Content Placeholder 2"/>
          <p:cNvSpPr>
            <a:spLocks noGrp="1"/>
          </p:cNvSpPr>
          <p:nvPr>
            <p:ph idx="1"/>
          </p:nvPr>
        </p:nvSpPr>
        <p:spPr>
          <a:xfrm>
            <a:off x="457200" y="1600200"/>
            <a:ext cx="8365958" cy="4525963"/>
          </a:xfrm>
        </p:spPr>
        <p:txBody>
          <a:bodyPr/>
          <a:lstStyle/>
          <a:p>
            <a:r>
              <a:rPr lang="en-US" dirty="0" smtClean="0"/>
              <a:t>Distributed consensus about which agent has what permissions on a cache block</a:t>
            </a:r>
          </a:p>
          <a:p>
            <a:pPr lvl="1"/>
            <a:r>
              <a:rPr lang="en-US" dirty="0" smtClean="0"/>
              <a:t>Permissions changes need to be done correctly  and atomically</a:t>
            </a:r>
          </a:p>
          <a:p>
            <a:pPr lvl="1"/>
            <a:r>
              <a:rPr lang="en-US" dirty="0"/>
              <a:t>Concurrency must be managed in high BW systems</a:t>
            </a:r>
          </a:p>
          <a:p>
            <a:pPr lvl="1"/>
            <a:endParaRPr lang="en-US" dirty="0" smtClean="0"/>
          </a:p>
          <a:p>
            <a:r>
              <a:rPr lang="en-US" dirty="0" smtClean="0"/>
              <a:t>Semantic gap between verifiable specification and concrete implementations</a:t>
            </a:r>
          </a:p>
          <a:p>
            <a:endParaRPr lang="en-US" dirty="0"/>
          </a:p>
        </p:txBody>
      </p:sp>
    </p:spTree>
    <p:extLst>
      <p:ext uri="{BB962C8B-B14F-4D97-AF65-F5344CB8AC3E}">
        <p14:creationId xmlns:p14="http://schemas.microsoft.com/office/powerpoint/2010/main" val="1570068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be done?</a:t>
            </a:r>
            <a:endParaRPr lang="en-US" dirty="0"/>
          </a:p>
        </p:txBody>
      </p:sp>
      <p:sp>
        <p:nvSpPr>
          <p:cNvPr id="3" name="Content Placeholder 2"/>
          <p:cNvSpPr>
            <a:spLocks noGrp="1"/>
          </p:cNvSpPr>
          <p:nvPr>
            <p:ph idx="1"/>
          </p:nvPr>
        </p:nvSpPr>
        <p:spPr/>
        <p:txBody>
          <a:bodyPr/>
          <a:lstStyle/>
          <a:p>
            <a:r>
              <a:rPr lang="en-US" dirty="0" smtClean="0"/>
              <a:t>Language and Tools</a:t>
            </a:r>
          </a:p>
          <a:p>
            <a:pPr lvl="1"/>
            <a:r>
              <a:rPr lang="en-US" dirty="0" smtClean="0"/>
              <a:t>Meta-programming</a:t>
            </a:r>
          </a:p>
          <a:p>
            <a:pPr lvl="1"/>
            <a:r>
              <a:rPr lang="en-US" dirty="0" smtClean="0"/>
              <a:t>Functional programming</a:t>
            </a:r>
          </a:p>
          <a:p>
            <a:pPr lvl="1"/>
            <a:r>
              <a:rPr lang="en-US" dirty="0" smtClean="0"/>
              <a:t>Objects &amp; multiple inheritance </a:t>
            </a:r>
            <a:endParaRPr lang="en-US" dirty="0"/>
          </a:p>
          <a:p>
            <a:r>
              <a:rPr lang="en-US" dirty="0" smtClean="0"/>
              <a:t>Development Methodology</a:t>
            </a:r>
          </a:p>
          <a:p>
            <a:pPr lvl="1"/>
            <a:r>
              <a:rPr lang="en-US" dirty="0" smtClean="0"/>
              <a:t>Design space exploration</a:t>
            </a:r>
          </a:p>
          <a:p>
            <a:pPr lvl="1"/>
            <a:r>
              <a:rPr lang="en-US" dirty="0" smtClean="0"/>
              <a:t>Generators &gt;&gt; design instances</a:t>
            </a:r>
          </a:p>
          <a:p>
            <a:pPr lvl="1"/>
            <a:r>
              <a:rPr lang="en-US" dirty="0" smtClean="0"/>
              <a:t>Agile &amp; open source</a:t>
            </a:r>
          </a:p>
        </p:txBody>
      </p:sp>
    </p:spTree>
    <p:extLst>
      <p:ext uri="{BB962C8B-B14F-4D97-AF65-F5344CB8AC3E}">
        <p14:creationId xmlns:p14="http://schemas.microsoft.com/office/powerpoint/2010/main" val="98146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this thesis contribute?</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A </a:t>
            </a:r>
            <a:r>
              <a:rPr lang="en-US" dirty="0"/>
              <a:t>general framework for context-dependent parameterization of hardware generators. </a:t>
            </a:r>
            <a:endParaRPr lang="en-US" dirty="0"/>
          </a:p>
          <a:p>
            <a:pPr marL="514350" indent="-514350">
              <a:buFont typeface="+mj-lt"/>
              <a:buAutoNum type="arabicPeriod"/>
            </a:pPr>
            <a:r>
              <a:rPr lang="en-US" dirty="0" smtClean="0"/>
              <a:t>A </a:t>
            </a:r>
            <a:r>
              <a:rPr lang="en-US" dirty="0"/>
              <a:t>set of Chisel libraries for generating extensible cache-coherent memory hierarchies. </a:t>
            </a:r>
            <a:endParaRPr lang="en-US" dirty="0"/>
          </a:p>
          <a:p>
            <a:pPr marL="514350" indent="-514350">
              <a:buFont typeface="+mj-lt"/>
              <a:buAutoNum type="arabicPeriod"/>
            </a:pPr>
            <a:r>
              <a:rPr lang="en-US" dirty="0" smtClean="0"/>
              <a:t>A </a:t>
            </a:r>
            <a:r>
              <a:rPr lang="en-US" dirty="0"/>
              <a:t>methodology for decomposing high-level descriptions of cache coherence protocols into controller-localized, object-oriented transactions. </a:t>
            </a:r>
            <a:endParaRPr lang="en-US" dirty="0"/>
          </a:p>
          <a:p>
            <a:endParaRPr lang="en-US" dirty="0"/>
          </a:p>
        </p:txBody>
      </p:sp>
    </p:spTree>
    <p:extLst>
      <p:ext uri="{BB962C8B-B14F-4D97-AF65-F5344CB8AC3E}">
        <p14:creationId xmlns:p14="http://schemas.microsoft.com/office/powerpoint/2010/main" val="65628899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Ethos</a:t>
            </a:r>
            <a:endParaRPr lang="en-US" dirty="0"/>
          </a:p>
        </p:txBody>
      </p:sp>
      <p:sp>
        <p:nvSpPr>
          <p:cNvPr id="3" name="Content Placeholder 2"/>
          <p:cNvSpPr>
            <a:spLocks noGrp="1"/>
          </p:cNvSpPr>
          <p:nvPr>
            <p:ph idx="1"/>
          </p:nvPr>
        </p:nvSpPr>
        <p:spPr/>
        <p:txBody>
          <a:bodyPr>
            <a:normAutofit lnSpcReduction="10000"/>
          </a:bodyPr>
          <a:lstStyle/>
          <a:p>
            <a:r>
              <a:rPr lang="en-US" dirty="0" smtClean="0"/>
              <a:t>Productivity</a:t>
            </a:r>
          </a:p>
          <a:p>
            <a:pPr lvl="1"/>
            <a:r>
              <a:rPr lang="en-US" dirty="0" smtClean="0"/>
              <a:t>“</a:t>
            </a:r>
            <a:r>
              <a:rPr lang="en-US" dirty="0"/>
              <a:t>The essence of abstractions is preserving information that is relevant in a given context, and forgetting information that is irrelevant in that </a:t>
            </a:r>
            <a:r>
              <a:rPr lang="en-US" dirty="0" smtClean="0"/>
              <a:t>context.”</a:t>
            </a:r>
          </a:p>
          <a:p>
            <a:pPr lvl="3"/>
            <a:r>
              <a:rPr lang="en-US" dirty="0" err="1" smtClean="0"/>
              <a:t>Guttag</a:t>
            </a:r>
            <a:endParaRPr lang="en-US" dirty="0" smtClean="0"/>
          </a:p>
          <a:p>
            <a:r>
              <a:rPr lang="en-US" dirty="0" smtClean="0"/>
              <a:t>Extensibility</a:t>
            </a:r>
          </a:p>
          <a:p>
            <a:pPr lvl="1"/>
            <a:r>
              <a:rPr lang="en-US" dirty="0" smtClean="0"/>
              <a:t>“A successful platform means that building the second thing is easier than building the first.”</a:t>
            </a:r>
          </a:p>
          <a:p>
            <a:pPr lvl="3"/>
            <a:r>
              <a:rPr lang="en-US" dirty="0" smtClean="0"/>
              <a:t>Katz</a:t>
            </a:r>
          </a:p>
          <a:p>
            <a:pPr lvl="1"/>
            <a:endParaRPr lang="en-US" dirty="0" smtClean="0"/>
          </a:p>
          <a:p>
            <a:endParaRPr lang="en-US" dirty="0"/>
          </a:p>
        </p:txBody>
      </p:sp>
    </p:spTree>
    <p:extLst>
      <p:ext uri="{BB962C8B-B14F-4D97-AF65-F5344CB8AC3E}">
        <p14:creationId xmlns:p14="http://schemas.microsoft.com/office/powerpoint/2010/main" val="24219561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569</TotalTime>
  <Words>1706</Words>
  <Application>Microsoft Macintosh PowerPoint</Application>
  <PresentationFormat>On-screen Show (4:3)</PresentationFormat>
  <Paragraphs>247</Paragraphs>
  <Slides>52</Slides>
  <Notes>8</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Productive Design of Extensible On-Chip Memory Hierarchies</vt:lpstr>
      <vt:lpstr>The end of Moore’s Law?</vt:lpstr>
      <vt:lpstr>Where’s the energy going?</vt:lpstr>
      <vt:lpstr>Who’s in charge?</vt:lpstr>
      <vt:lpstr>What is cache coherence?</vt:lpstr>
      <vt:lpstr>Why is cache coherence hard?</vt:lpstr>
      <vt:lpstr>What can be done?</vt:lpstr>
      <vt:lpstr>What does this thesis contribute?</vt:lpstr>
      <vt:lpstr>Design Ethos</vt:lpstr>
      <vt:lpstr>Three Interacting Abstractions</vt:lpstr>
      <vt:lpstr>Chapter 3: TileLink</vt:lpstr>
      <vt:lpstr>What is TileLink?</vt:lpstr>
      <vt:lpstr>Transactional view of cache coherence</vt:lpstr>
      <vt:lpstr>Channels</vt:lpstr>
      <vt:lpstr>Assumptions and guarantees</vt:lpstr>
      <vt:lpstr>Manager-Client Pairing (MCP)</vt:lpstr>
      <vt:lpstr>Supply concrete physical networks</vt:lpstr>
      <vt:lpstr>Chapter 4: CoherencePolicy</vt:lpstr>
      <vt:lpstr>Object orientation in hardware</vt:lpstr>
      <vt:lpstr>Client Metadata</vt:lpstr>
      <vt:lpstr>ManagerMetadata</vt:lpstr>
      <vt:lpstr>HierarchicalMetadata</vt:lpstr>
      <vt:lpstr>Supply concrete directory format</vt:lpstr>
      <vt:lpstr>Chapter 4: Message Flows</vt:lpstr>
      <vt:lpstr>Message flows</vt:lpstr>
      <vt:lpstr>A writeback flow</vt:lpstr>
      <vt:lpstr>A load miss sub-flow</vt:lpstr>
      <vt:lpstr>A store flow</vt:lpstr>
      <vt:lpstr>Fun!</vt:lpstr>
      <vt:lpstr>From global to local flows</vt:lpstr>
      <vt:lpstr>From local flows to cache controllers</vt:lpstr>
      <vt:lpstr>Supply concrete agent resources</vt:lpstr>
      <vt:lpstr>Separation of concerns</vt:lpstr>
      <vt:lpstr>What? (field widths and return types)</vt:lpstr>
      <vt:lpstr>When? (possible and actual orderings)</vt:lpstr>
      <vt:lpstr>Which? (differentiation)</vt:lpstr>
      <vt:lpstr>All for one and one for all</vt:lpstr>
      <vt:lpstr>Rocket Chip SoC generator</vt:lpstr>
      <vt:lpstr>Rocket Chip protocol implementations</vt:lpstr>
      <vt:lpstr>We built some chips!</vt:lpstr>
      <vt:lpstr>Future directions (for research)</vt:lpstr>
      <vt:lpstr>Future directions (for me)</vt:lpstr>
      <vt:lpstr>Bonus storytime</vt:lpstr>
      <vt:lpstr>Bonus storytime</vt:lpstr>
      <vt:lpstr>How to graduate quickly</vt:lpstr>
      <vt:lpstr>Acknowledgments</vt:lpstr>
      <vt:lpstr>Agile Hardware Development</vt:lpstr>
      <vt:lpstr>Context-Dependent Environments</vt:lpstr>
      <vt:lpstr>CDEs: hierarchy modifications</vt:lpstr>
      <vt:lpstr>CDEs: provably robust</vt:lpstr>
      <vt:lpstr>Parameterizing Agents with CDEs</vt:lpstr>
      <vt:lpstr>DirectoryRepresentation API</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Productive Design of Extensible On-Chip Memory Hierarchies</dc:title>
  <dc:creator>Henry Cook</dc:creator>
  <cp:lastModifiedBy>Henry Cook</cp:lastModifiedBy>
  <cp:revision>17</cp:revision>
  <dcterms:created xsi:type="dcterms:W3CDTF">2016-05-09T21:41:06Z</dcterms:created>
  <dcterms:modified xsi:type="dcterms:W3CDTF">2016-05-10T07:28:37Z</dcterms:modified>
</cp:coreProperties>
</file>